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8"/>
  </p:notesMasterIdLst>
  <p:sldIdLst>
    <p:sldId id="260" r:id="rId2"/>
    <p:sldId id="261" r:id="rId3"/>
    <p:sldId id="265" r:id="rId4"/>
    <p:sldId id="262" r:id="rId5"/>
    <p:sldId id="267" r:id="rId6"/>
    <p:sldId id="266" r:id="rId7"/>
    <p:sldId id="276" r:id="rId8"/>
    <p:sldId id="282" r:id="rId9"/>
    <p:sldId id="263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7" r:id="rId18"/>
    <p:sldId id="278" r:id="rId19"/>
    <p:sldId id="275" r:id="rId20"/>
    <p:sldId id="279" r:id="rId21"/>
    <p:sldId id="283" r:id="rId22"/>
    <p:sldId id="280" r:id="rId23"/>
    <p:sldId id="284" r:id="rId24"/>
    <p:sldId id="285" r:id="rId25"/>
    <p:sldId id="286" r:id="rId26"/>
    <p:sldId id="287" r:id="rId27"/>
    <p:sldId id="290" r:id="rId28"/>
    <p:sldId id="288" r:id="rId29"/>
    <p:sldId id="289" r:id="rId30"/>
    <p:sldId id="295" r:id="rId31"/>
    <p:sldId id="291" r:id="rId32"/>
    <p:sldId id="292" r:id="rId33"/>
    <p:sldId id="293" r:id="rId34"/>
    <p:sldId id="294" r:id="rId35"/>
    <p:sldId id="296" r:id="rId36"/>
    <p:sldId id="297" r:id="rId37"/>
    <p:sldId id="298" r:id="rId38"/>
    <p:sldId id="299" r:id="rId39"/>
    <p:sldId id="320" r:id="rId40"/>
    <p:sldId id="337" r:id="rId41"/>
    <p:sldId id="306" r:id="rId42"/>
    <p:sldId id="307" r:id="rId43"/>
    <p:sldId id="336" r:id="rId44"/>
    <p:sldId id="33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39" r:id="rId53"/>
    <p:sldId id="340" r:id="rId54"/>
    <p:sldId id="341" r:id="rId55"/>
    <p:sldId id="342" r:id="rId56"/>
    <p:sldId id="316" r:id="rId57"/>
    <p:sldId id="319" r:id="rId58"/>
    <p:sldId id="321" r:id="rId59"/>
    <p:sldId id="322" r:id="rId60"/>
    <p:sldId id="323" r:id="rId61"/>
    <p:sldId id="324" r:id="rId62"/>
    <p:sldId id="317" r:id="rId63"/>
    <p:sldId id="318" r:id="rId64"/>
    <p:sldId id="325" r:id="rId65"/>
    <p:sldId id="326" r:id="rId66"/>
    <p:sldId id="264" r:id="rId67"/>
  </p:sldIdLst>
  <p:sldSz cx="12192000" cy="6858000"/>
  <p:notesSz cx="6858000" cy="9144000"/>
  <p:embeddedFontLst>
    <p:embeddedFont>
      <p:font typeface="JetBrains Mono" panose="02000009000000000000" pitchFamily="49" charset="0"/>
      <p:regular r:id="rId69"/>
      <p:bold r:id="rId70"/>
    </p:embeddedFont>
    <p:embeddedFont>
      <p:font typeface="SB Sans Text" panose="020B0503040504020204" pitchFamily="34" charset="0"/>
      <p:regular r:id="rId71"/>
      <p:bold r:id="rId72"/>
      <p:italic r:id="rId73"/>
      <p:boldItalic r:id="rId74"/>
    </p:embeddedFont>
    <p:embeddedFont>
      <p:font typeface="Wix Madefor Display" panose="020B0503020203020203" pitchFamily="34" charset="0"/>
      <p:regular r:id="rId75"/>
      <p:bold r:id="rId76"/>
    </p:embeddedFont>
    <p:embeddedFont>
      <p:font typeface="Wix Madefor Display SemiBold" panose="020B0503020203020203" pitchFamily="34" charset="0"/>
      <p:regular r:id="rId77"/>
      <p:bold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519"/>
    <a:srgbClr val="FFFFFF"/>
    <a:srgbClr val="EDE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3" autoAdjust="0"/>
    <p:restoredTop sz="94660"/>
  </p:normalViewPr>
  <p:slideViewPr>
    <p:cSldViewPr snapToGrid="0">
      <p:cViewPr>
        <p:scale>
          <a:sx n="95" d="100"/>
          <a:sy n="95" d="100"/>
        </p:scale>
        <p:origin x="1056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D191-7A36-8545-8C77-6B703FE10F55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A8448-E765-6647-ADBD-D74D5E691E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7687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175" y="0"/>
            <a:ext cx="12195175" cy="685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7839" y="2216477"/>
            <a:ext cx="5401521" cy="242504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1137" y="1687868"/>
            <a:ext cx="4081070" cy="3555289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24" y="202520"/>
            <a:ext cx="1350605" cy="518101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07039" y="3843573"/>
            <a:ext cx="5174255" cy="9254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EC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5107039" y="1754562"/>
            <a:ext cx="7428113" cy="150018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663974" y="1361070"/>
            <a:ext cx="3484131" cy="3044551"/>
          </a:xfrm>
        </p:spPr>
        <p:txBody>
          <a:bodyPr/>
          <a:lstStyle>
            <a:lvl1pPr>
              <a:defRPr sz="2000">
                <a:solidFill>
                  <a:srgbClr val="EDECED"/>
                </a:solidFill>
              </a:defRPr>
            </a:lvl1pPr>
            <a:lvl2pPr>
              <a:defRPr sz="1800">
                <a:solidFill>
                  <a:srgbClr val="EDECED"/>
                </a:solidFill>
              </a:defRPr>
            </a:lvl2pPr>
            <a:lvl3pPr>
              <a:defRPr sz="1600">
                <a:solidFill>
                  <a:srgbClr val="EDECED"/>
                </a:solidFill>
              </a:defRPr>
            </a:lvl3pPr>
            <a:lvl4pPr>
              <a:defRPr sz="1400">
                <a:solidFill>
                  <a:srgbClr val="EDECED"/>
                </a:solidFill>
              </a:defRPr>
            </a:lvl4pPr>
            <a:lvl5pPr>
              <a:defRPr sz="12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663974" y="4731199"/>
            <a:ext cx="3599946" cy="708364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663975" y="5650187"/>
            <a:ext cx="3599946" cy="6005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EDECE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" y="0"/>
            <a:ext cx="12189532" cy="685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0832" y="1923585"/>
            <a:ext cx="4677371" cy="2099934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07049" y="4406746"/>
            <a:ext cx="5174255" cy="9254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EC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358" cy="6858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4220" y="2379033"/>
            <a:ext cx="4677371" cy="2099934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5937" y="3879907"/>
            <a:ext cx="5174255" cy="9254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EC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24" y="202520"/>
            <a:ext cx="1350605" cy="518101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0"/>
          </p:nvPr>
        </p:nvSpPr>
        <p:spPr>
          <a:xfrm>
            <a:off x="1285937" y="1827230"/>
            <a:ext cx="8711907" cy="150018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77100" y="4388579"/>
            <a:ext cx="5174255" cy="9254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EC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24" y="202520"/>
            <a:ext cx="1350605" cy="51810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055823" y="1804506"/>
            <a:ext cx="5375255" cy="2313322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" y="0"/>
            <a:ext cx="12186285" cy="6858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724" y="202520"/>
            <a:ext cx="1350605" cy="518101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5545" y="5370209"/>
            <a:ext cx="5174255" cy="925416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EDECE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1025545" y="2196623"/>
            <a:ext cx="6089819" cy="2732659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2" y="260359"/>
            <a:ext cx="10263981" cy="1325563"/>
          </a:xfrm>
        </p:spPr>
        <p:txBody>
          <a:bodyPr/>
          <a:lstStyle>
            <a:lvl1pPr>
              <a:defRPr b="1">
                <a:solidFill>
                  <a:srgbClr val="0A0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6481" y="202520"/>
            <a:ext cx="1350605" cy="518101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16259" y="5902527"/>
            <a:ext cx="3907519" cy="543429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A051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5708912" y="1738322"/>
            <a:ext cx="6108173" cy="4052878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0"/>
          </p:nvPr>
        </p:nvSpPr>
        <p:spPr>
          <a:xfrm>
            <a:off x="626533" y="1738322"/>
            <a:ext cx="4938890" cy="4052878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0A0519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6" name="Изображение 5" descr="нейроны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66825" y="5441315"/>
            <a:ext cx="2317115" cy="2508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2" y="260359"/>
            <a:ext cx="10263981" cy="1325563"/>
          </a:xfrm>
        </p:spPr>
        <p:txBody>
          <a:bodyPr/>
          <a:lstStyle>
            <a:lvl1pPr>
              <a:defRPr b="1">
                <a:solidFill>
                  <a:srgbClr val="0A0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66481" y="202520"/>
            <a:ext cx="1350605" cy="518101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16020" y="5902325"/>
            <a:ext cx="3018790" cy="543560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rgbClr val="0A051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text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26532" y="1738322"/>
            <a:ext cx="6108173" cy="4052878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0"/>
          </p:nvPr>
        </p:nvSpPr>
        <p:spPr>
          <a:xfrm>
            <a:off x="6878196" y="1738322"/>
            <a:ext cx="4938890" cy="4052878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0A0519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5" name="Изображение 4" descr="нейроны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66825" y="5441315"/>
            <a:ext cx="2317115" cy="25088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 descr="0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6481" y="202520"/>
            <a:ext cx="1350605" cy="5181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26532" y="260359"/>
            <a:ext cx="10263981" cy="1325563"/>
          </a:xfrm>
        </p:spPr>
        <p:txBody>
          <a:bodyPr/>
          <a:lstStyle>
            <a:lvl1pPr>
              <a:defRPr b="1">
                <a:solidFill>
                  <a:srgbClr val="0A051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/>
          </p:nvPr>
        </p:nvSpPr>
        <p:spPr>
          <a:xfrm>
            <a:off x="6270979" y="1738321"/>
            <a:ext cx="5469466" cy="4164205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0"/>
          </p:nvPr>
        </p:nvSpPr>
        <p:spPr>
          <a:xfrm>
            <a:off x="504687" y="1738321"/>
            <a:ext cx="5469466" cy="4164205"/>
          </a:xfrm>
        </p:spPr>
        <p:txBody>
          <a:bodyPr/>
          <a:lstStyle>
            <a:lvl1pPr>
              <a:defRPr sz="2000">
                <a:solidFill>
                  <a:srgbClr val="0A0519"/>
                </a:solidFill>
              </a:defRPr>
            </a:lvl1pPr>
            <a:lvl2pPr>
              <a:defRPr sz="1800">
                <a:solidFill>
                  <a:srgbClr val="0A0519"/>
                </a:solidFill>
              </a:defRPr>
            </a:lvl2pPr>
            <a:lvl3pPr>
              <a:defRPr sz="1600">
                <a:solidFill>
                  <a:srgbClr val="0A0519"/>
                </a:solidFill>
              </a:defRPr>
            </a:lvl3pPr>
            <a:lvl4pPr>
              <a:defRPr sz="1400">
                <a:solidFill>
                  <a:srgbClr val="0A0519"/>
                </a:solidFill>
              </a:defRPr>
            </a:lvl4pPr>
            <a:lvl5pPr>
              <a:defRPr sz="1200">
                <a:solidFill>
                  <a:srgbClr val="0A051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1"/>
          </p:nvPr>
        </p:nvSpPr>
        <p:spPr>
          <a:xfrm>
            <a:off x="6270979" y="6054925"/>
            <a:ext cx="4319049" cy="6005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A051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2"/>
          </p:nvPr>
        </p:nvSpPr>
        <p:spPr>
          <a:xfrm>
            <a:off x="504687" y="6054925"/>
            <a:ext cx="4319049" cy="6005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A0519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10639741" y="6230538"/>
            <a:ext cx="1294637" cy="345875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rgbClr val="0A0519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</a:p>
        </p:txBody>
      </p:sp>
      <p:pic>
        <p:nvPicPr>
          <p:cNvPr id="4" name="Изображение 3" descr="нейроны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462405" y="4737100"/>
            <a:ext cx="2317115" cy="25088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0"/>
          </p:nvPr>
        </p:nvSpPr>
        <p:spPr>
          <a:xfrm>
            <a:off x="4763887" y="1735107"/>
            <a:ext cx="7428113" cy="1500187"/>
          </a:xfrm>
        </p:spPr>
        <p:txBody>
          <a:bodyPr>
            <a:normAutofit/>
          </a:bodyPr>
          <a:lstStyle/>
          <a:p>
            <a:r>
              <a:rPr lang="en-US" dirty="0"/>
              <a:t>ASR for low-resource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ru-RU" dirty="0"/>
              <a:t>Кузьменко Андрей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ML-engineer, SBER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2025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E7291E-24A3-FC42-F9D9-71D0775A6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AED: finetune</a:t>
            </a:r>
            <a:r>
              <a:rPr lang="ru-RU" dirty="0"/>
              <a:t>, преимущества и недостатки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D08EFE8-1B97-7D40-9085-CF0392F3CF4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4687" y="1738321"/>
            <a:ext cx="10385826" cy="4164205"/>
          </a:xfrm>
        </p:spPr>
        <p:txBody>
          <a:bodyPr/>
          <a:lstStyle/>
          <a:p>
            <a:pPr marL="0" indent="0" fontAlgn="base">
              <a:buNone/>
            </a:pPr>
            <a:r>
              <a:rPr lang="ru-RU" dirty="0"/>
              <a:t>+ Максимальная производительность</a:t>
            </a:r>
          </a:p>
          <a:p>
            <a:pPr marL="0" indent="0" fontAlgn="base">
              <a:buNone/>
            </a:pPr>
            <a:r>
              <a:rPr lang="ru-RU" dirty="0"/>
              <a:t>+ Простота реализации</a:t>
            </a:r>
          </a:p>
          <a:p>
            <a:pPr marL="0" indent="0" fontAlgn="base">
              <a:buNone/>
            </a:pPr>
            <a:r>
              <a:rPr lang="ru-RU" dirty="0"/>
              <a:t>+ Устоявшаяся практика</a:t>
            </a:r>
          </a:p>
          <a:p>
            <a:pPr marL="0" indent="0" fontAlgn="base">
              <a:buNone/>
            </a:pPr>
            <a:br>
              <a:rPr lang="ru-RU" dirty="0"/>
            </a:br>
            <a:r>
              <a:rPr lang="ru-RU" dirty="0"/>
              <a:t>- Катастрофическая забывчивость</a:t>
            </a:r>
          </a:p>
          <a:p>
            <a:pPr marL="0" indent="0" fontAlgn="base">
              <a:buNone/>
            </a:pPr>
            <a:r>
              <a:rPr lang="ru-RU" dirty="0"/>
              <a:t>- Вычислительная дороговизна по памяти (при обучении)</a:t>
            </a:r>
          </a:p>
          <a:p>
            <a:pPr marL="0" indent="0" fontAlgn="base">
              <a:buNone/>
            </a:pPr>
            <a:r>
              <a:rPr lang="ru-RU" dirty="0"/>
              <a:t>- Быстрое переобучение / большое время обучения под целевой домен (при использовании родственных данных)</a:t>
            </a:r>
          </a:p>
          <a:p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9F1E8590-BF3C-FB3D-6856-E49C0251C8C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55151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5C47FB-9165-1B74-BF28-7C0A31BD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AED: PEFT 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24687D-36EA-7A4B-0E13-7124C364D339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2" y="1687894"/>
            <a:ext cx="4630983" cy="3482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DAF095-E3FD-14A0-9D94-0649DD4D7F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253" y="1398093"/>
            <a:ext cx="4000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5">
            <a:extLst>
              <a:ext uri="{FF2B5EF4-FFF2-40B4-BE49-F238E27FC236}">
                <a16:creationId xmlns:a16="http://schemas.microsoft.com/office/drawing/2014/main" id="{97A4EF7F-7EA8-A7F3-FDBC-87208407E328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606320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69C033-57A3-1A59-C9B2-703F374A5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AED: PEFT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0E4734A-6DC6-9639-742A-CF2D692CB48E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4687" y="1738321"/>
            <a:ext cx="10135054" cy="4164205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Эффективность по памяти (во время обучения)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Модульность и портативность (можно легко заменять адаптеры для базовой модели под различные домены)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Снижение риска переобучения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Сохранение общих знаний 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Быстрое обучение под целевой домен (можем ставить большой </a:t>
            </a:r>
            <a:r>
              <a:rPr lang="en" dirty="0" err="1"/>
              <a:t>lr</a:t>
            </a:r>
            <a:r>
              <a:rPr lang="en" dirty="0"/>
              <a:t>)</a:t>
            </a:r>
          </a:p>
          <a:p>
            <a:pPr marL="0" indent="0" fontAlgn="base">
              <a:buNone/>
            </a:pPr>
            <a:br>
              <a:rPr lang="en" dirty="0"/>
            </a:br>
            <a:r>
              <a:rPr lang="en" dirty="0"/>
              <a:t>- </a:t>
            </a:r>
            <a:r>
              <a:rPr lang="ru-RU" dirty="0"/>
              <a:t>Потенциально менее низкое качество чем у </a:t>
            </a:r>
            <a:r>
              <a:rPr lang="en" dirty="0"/>
              <a:t>finetune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Сложность имплементации (хотя популярные фреймворков поддерживают из коробки)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Дополнительные затраты на </a:t>
            </a:r>
            <a:r>
              <a:rPr lang="ru-RU" dirty="0" err="1"/>
              <a:t>инференс</a:t>
            </a:r>
            <a:endParaRPr lang="ru-RU" dirty="0"/>
          </a:p>
          <a:p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1EFBBEA5-9EC5-C16B-55C1-91F2628F3517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96548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E705A-5A17-94DE-23A6-F216FCAC0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 (whisper): </a:t>
            </a:r>
            <a:r>
              <a:rPr lang="ru-RU" dirty="0"/>
              <a:t>Словарь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74ED681F-AA0B-8A45-B10F-ACFBF3F966DD}"/>
              </a:ext>
            </a:extLst>
          </p:cNvPr>
          <p:cNvSpPr/>
          <p:nvPr/>
        </p:nvSpPr>
        <p:spPr>
          <a:xfrm>
            <a:off x="1272844" y="3444478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80C5E59-C938-A5E0-EF2E-FB78F6C13556}"/>
              </a:ext>
            </a:extLst>
          </p:cNvPr>
          <p:cNvSpPr/>
          <p:nvPr/>
        </p:nvSpPr>
        <p:spPr>
          <a:xfrm>
            <a:off x="2208026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06D949CF-8EA4-ECA5-2FF7-5DB66C708B99}"/>
              </a:ext>
            </a:extLst>
          </p:cNvPr>
          <p:cNvSpPr/>
          <p:nvPr/>
        </p:nvSpPr>
        <p:spPr>
          <a:xfrm>
            <a:off x="3143208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1BA0158-5232-27AC-D38C-33FA5E5CCF6F}"/>
              </a:ext>
            </a:extLst>
          </p:cNvPr>
          <p:cNvSpPr/>
          <p:nvPr/>
        </p:nvSpPr>
        <p:spPr>
          <a:xfrm>
            <a:off x="4078390" y="3444477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8606C48-AC2C-C01F-6AE7-857935B22694}"/>
              </a:ext>
            </a:extLst>
          </p:cNvPr>
          <p:cNvSpPr/>
          <p:nvPr/>
        </p:nvSpPr>
        <p:spPr>
          <a:xfrm>
            <a:off x="5013572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4BD72854-36DC-63C9-C102-744333490CCD}"/>
              </a:ext>
            </a:extLst>
          </p:cNvPr>
          <p:cNvSpPr/>
          <p:nvPr/>
        </p:nvSpPr>
        <p:spPr>
          <a:xfrm>
            <a:off x="5948754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5F353C8-58F1-6871-91C2-6579ECFF6685}"/>
              </a:ext>
            </a:extLst>
          </p:cNvPr>
          <p:cNvSpPr/>
          <p:nvPr/>
        </p:nvSpPr>
        <p:spPr>
          <a:xfrm>
            <a:off x="6849300" y="3444476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8BE0D72-0261-DCE0-A814-55E362044FD4}"/>
              </a:ext>
            </a:extLst>
          </p:cNvPr>
          <p:cNvSpPr/>
          <p:nvPr/>
        </p:nvSpPr>
        <p:spPr>
          <a:xfrm>
            <a:off x="7784482" y="3444475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2AF24789-1829-CC47-DEBA-332D5218EE84}"/>
              </a:ext>
            </a:extLst>
          </p:cNvPr>
          <p:cNvSpPr/>
          <p:nvPr/>
        </p:nvSpPr>
        <p:spPr>
          <a:xfrm>
            <a:off x="8719664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C9D1947F-B5F0-943C-FE50-B0E24DC3B46A}"/>
              </a:ext>
            </a:extLst>
          </p:cNvPr>
          <p:cNvSpPr/>
          <p:nvPr/>
        </p:nvSpPr>
        <p:spPr>
          <a:xfrm>
            <a:off x="9654846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ткрывающая фигурная скобка 47">
            <a:extLst>
              <a:ext uri="{FF2B5EF4-FFF2-40B4-BE49-F238E27FC236}">
                <a16:creationId xmlns:a16="http://schemas.microsoft.com/office/drawing/2014/main" id="{75798ABA-2A71-7CEE-DC6F-D1743A431DD6}"/>
              </a:ext>
            </a:extLst>
          </p:cNvPr>
          <p:cNvSpPr/>
          <p:nvPr/>
        </p:nvSpPr>
        <p:spPr>
          <a:xfrm rot="5400000">
            <a:off x="2483386" y="1859864"/>
            <a:ext cx="384462" cy="28055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2F0444-5155-FDB8-3BCD-04309924FA66}"/>
              </a:ext>
            </a:extLst>
          </p:cNvPr>
          <p:cNvSpPr txBox="1"/>
          <p:nvPr/>
        </p:nvSpPr>
        <p:spPr>
          <a:xfrm>
            <a:off x="1596397" y="2670296"/>
            <a:ext cx="227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задач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F4FC11-F17D-6927-4825-EAA6AEBF48E2}"/>
              </a:ext>
            </a:extLst>
          </p:cNvPr>
          <p:cNvSpPr txBox="1"/>
          <p:nvPr/>
        </p:nvSpPr>
        <p:spPr>
          <a:xfrm>
            <a:off x="1385209" y="53054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&lt;sot&gt;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EC1848-E963-226E-106B-596FA5C89EE9}"/>
              </a:ext>
            </a:extLst>
          </p:cNvPr>
          <p:cNvSpPr txBox="1"/>
          <p:nvPr/>
        </p:nvSpPr>
        <p:spPr>
          <a:xfrm>
            <a:off x="1988698" y="5305453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&lt;transcribe&gt;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DA15D4-8CD4-2021-28A1-6DF293D3D245}"/>
              </a:ext>
            </a:extLst>
          </p:cNvPr>
          <p:cNvSpPr txBox="1"/>
          <p:nvPr/>
        </p:nvSpPr>
        <p:spPr>
          <a:xfrm>
            <a:off x="3413443" y="52908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F8E233FB-4327-121A-636F-4626044A4BD9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01336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FD80D1-5171-087D-1A8A-3A767230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B28961-C612-3F6B-86A9-738F57840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 (whisper): </a:t>
            </a:r>
            <a:r>
              <a:rPr lang="ru-RU" dirty="0"/>
              <a:t>Словарь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7427AF4-E059-E916-BFDA-174EE782D80D}"/>
              </a:ext>
            </a:extLst>
          </p:cNvPr>
          <p:cNvSpPr/>
          <p:nvPr/>
        </p:nvSpPr>
        <p:spPr>
          <a:xfrm>
            <a:off x="1272844" y="3444478"/>
            <a:ext cx="102985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A572842F-9AB6-0024-48A1-20EE88A31247}"/>
              </a:ext>
            </a:extLst>
          </p:cNvPr>
          <p:cNvSpPr/>
          <p:nvPr/>
        </p:nvSpPr>
        <p:spPr>
          <a:xfrm>
            <a:off x="2208026" y="3444477"/>
            <a:ext cx="102985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8A20E9A4-FD78-F1BE-94BD-C0C09472E4FA}"/>
              </a:ext>
            </a:extLst>
          </p:cNvPr>
          <p:cNvSpPr/>
          <p:nvPr/>
        </p:nvSpPr>
        <p:spPr>
          <a:xfrm>
            <a:off x="3143208" y="3444477"/>
            <a:ext cx="102985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C18C61E-20E1-5464-7FCD-25AAA28C9005}"/>
              </a:ext>
            </a:extLst>
          </p:cNvPr>
          <p:cNvSpPr/>
          <p:nvPr/>
        </p:nvSpPr>
        <p:spPr>
          <a:xfrm>
            <a:off x="4078390" y="3444477"/>
            <a:ext cx="102985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B74AEA64-E4E3-8FAD-6287-7EF735553CDF}"/>
              </a:ext>
            </a:extLst>
          </p:cNvPr>
          <p:cNvSpPr/>
          <p:nvPr/>
        </p:nvSpPr>
        <p:spPr>
          <a:xfrm>
            <a:off x="5013572" y="3444476"/>
            <a:ext cx="102985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088907B6-7417-50F3-D31E-E74E414FC742}"/>
              </a:ext>
            </a:extLst>
          </p:cNvPr>
          <p:cNvSpPr/>
          <p:nvPr/>
        </p:nvSpPr>
        <p:spPr>
          <a:xfrm>
            <a:off x="5948754" y="3444476"/>
            <a:ext cx="102985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9F3D2C3-BDBC-F6DE-C2FE-6CC90F4AD7C6}"/>
              </a:ext>
            </a:extLst>
          </p:cNvPr>
          <p:cNvSpPr/>
          <p:nvPr/>
        </p:nvSpPr>
        <p:spPr>
          <a:xfrm>
            <a:off x="6849300" y="3444476"/>
            <a:ext cx="102985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31C07951-CB72-C4FB-BAD1-3CD4D7149C22}"/>
              </a:ext>
            </a:extLst>
          </p:cNvPr>
          <p:cNvSpPr/>
          <p:nvPr/>
        </p:nvSpPr>
        <p:spPr>
          <a:xfrm>
            <a:off x="7784482" y="3444475"/>
            <a:ext cx="102985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368C6547-7151-C27A-06C5-965729B017DD}"/>
              </a:ext>
            </a:extLst>
          </p:cNvPr>
          <p:cNvSpPr/>
          <p:nvPr/>
        </p:nvSpPr>
        <p:spPr>
          <a:xfrm>
            <a:off x="8719664" y="3444475"/>
            <a:ext cx="102985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E14103D8-71B0-1948-BF73-2377BE16606B}"/>
              </a:ext>
            </a:extLst>
          </p:cNvPr>
          <p:cNvSpPr/>
          <p:nvPr/>
        </p:nvSpPr>
        <p:spPr>
          <a:xfrm>
            <a:off x="9654846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ткрывающая фигурная скобка 47">
            <a:extLst>
              <a:ext uri="{FF2B5EF4-FFF2-40B4-BE49-F238E27FC236}">
                <a16:creationId xmlns:a16="http://schemas.microsoft.com/office/drawing/2014/main" id="{1C0E0C3B-03F3-AD82-215C-9E5DB104EE16}"/>
              </a:ext>
            </a:extLst>
          </p:cNvPr>
          <p:cNvSpPr/>
          <p:nvPr/>
        </p:nvSpPr>
        <p:spPr>
          <a:xfrm rot="5400000">
            <a:off x="2483386" y="1859864"/>
            <a:ext cx="384462" cy="28055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5C4412-9452-9059-BBFA-CF0B8DFAB233}"/>
              </a:ext>
            </a:extLst>
          </p:cNvPr>
          <p:cNvSpPr txBox="1"/>
          <p:nvPr/>
        </p:nvSpPr>
        <p:spPr>
          <a:xfrm>
            <a:off x="1800273" y="2675549"/>
            <a:ext cx="2201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задач</a:t>
            </a:r>
          </a:p>
        </p:txBody>
      </p:sp>
      <p:sp>
        <p:nvSpPr>
          <p:cNvPr id="50" name="Открывающая фигурная скобка 49">
            <a:extLst>
              <a:ext uri="{FF2B5EF4-FFF2-40B4-BE49-F238E27FC236}">
                <a16:creationId xmlns:a16="http://schemas.microsoft.com/office/drawing/2014/main" id="{E0C08E3E-7D51-3511-819E-9A46C0A26DEA}"/>
              </a:ext>
            </a:extLst>
          </p:cNvPr>
          <p:cNvSpPr/>
          <p:nvPr/>
        </p:nvSpPr>
        <p:spPr>
          <a:xfrm rot="5400000">
            <a:off x="3675629" y="-186851"/>
            <a:ext cx="286019" cy="52199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AA887F-D4C6-75D2-59AE-4465B6284336}"/>
              </a:ext>
            </a:extLst>
          </p:cNvPr>
          <p:cNvSpPr txBox="1"/>
          <p:nvPr/>
        </p:nvSpPr>
        <p:spPr>
          <a:xfrm>
            <a:off x="4853506" y="2755526"/>
            <a:ext cx="20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b="1" dirty="0">
                <a:cs typeface="SB Sans Text" panose="020B0503040504020204" pitchFamily="34" charset="77"/>
              </a:rPr>
              <a:t>Токены языка</a:t>
            </a:r>
          </a:p>
        </p:txBody>
      </p:sp>
      <p:sp>
        <p:nvSpPr>
          <p:cNvPr id="56" name="Открывающая фигурная скобка 55">
            <a:extLst>
              <a:ext uri="{FF2B5EF4-FFF2-40B4-BE49-F238E27FC236}">
                <a16:creationId xmlns:a16="http://schemas.microsoft.com/office/drawing/2014/main" id="{6733B5C4-A033-1A91-1E7E-ADC9F5A31E9E}"/>
              </a:ext>
            </a:extLst>
          </p:cNvPr>
          <p:cNvSpPr/>
          <p:nvPr/>
        </p:nvSpPr>
        <p:spPr>
          <a:xfrm rot="5400000">
            <a:off x="5271614" y="1882435"/>
            <a:ext cx="384462" cy="277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D89100-0B83-BA2F-FBDB-6C612413600F}"/>
              </a:ext>
            </a:extLst>
          </p:cNvPr>
          <p:cNvSpPr txBox="1"/>
          <p:nvPr/>
        </p:nvSpPr>
        <p:spPr>
          <a:xfrm>
            <a:off x="2315970" y="1818018"/>
            <a:ext cx="3005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Специальные токены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DEEDD93-A2BE-3237-BE5A-6422F5FBBEEC}"/>
              </a:ext>
            </a:extLst>
          </p:cNvPr>
          <p:cNvSpPr txBox="1"/>
          <p:nvPr/>
        </p:nvSpPr>
        <p:spPr>
          <a:xfrm>
            <a:off x="1385209" y="5305453"/>
            <a:ext cx="882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&lt;sot&gt;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80040AF-CF81-8B7F-F1FF-F48F74BE0E7F}"/>
              </a:ext>
            </a:extLst>
          </p:cNvPr>
          <p:cNvSpPr txBox="1"/>
          <p:nvPr/>
        </p:nvSpPr>
        <p:spPr>
          <a:xfrm>
            <a:off x="1988698" y="5305453"/>
            <a:ext cx="1834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&lt;transcribe&gt;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78D52C9-BC8D-BF66-CF70-10A94D92991A}"/>
              </a:ext>
            </a:extLst>
          </p:cNvPr>
          <p:cNvSpPr txBox="1"/>
          <p:nvPr/>
        </p:nvSpPr>
        <p:spPr>
          <a:xfrm>
            <a:off x="3413442" y="5290890"/>
            <a:ext cx="33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590695-0720-B984-0D7E-0230FE1B02E3}"/>
              </a:ext>
            </a:extLst>
          </p:cNvPr>
          <p:cNvSpPr txBox="1"/>
          <p:nvPr/>
        </p:nvSpPr>
        <p:spPr>
          <a:xfrm>
            <a:off x="4258883" y="5305453"/>
            <a:ext cx="74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cs typeface="SB Sans Text" panose="020B0503040504020204" pitchFamily="34" charset="77"/>
              </a:rPr>
              <a:t>&lt;</a:t>
            </a:r>
            <a:r>
              <a:rPr lang="en-US" sz="1400" b="1" dirty="0" err="1">
                <a:cs typeface="SB Sans Text" panose="020B0503040504020204" pitchFamily="34" charset="77"/>
              </a:rPr>
              <a:t>ru</a:t>
            </a:r>
            <a:r>
              <a:rPr lang="en-US" sz="1400" b="1" dirty="0">
                <a:cs typeface="SB Sans Text" panose="020B0503040504020204" pitchFamily="34" charset="77"/>
              </a:rPr>
              <a:t>&gt;</a:t>
            </a:r>
            <a:endParaRPr lang="ru-RU" sz="1400" b="1" dirty="0" err="1">
              <a:cs typeface="SB Sans Text" panose="020B0503040504020204" pitchFamily="34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6135198-2A98-06E1-C438-3906986DB1B5}"/>
              </a:ext>
            </a:extLst>
          </p:cNvPr>
          <p:cNvSpPr txBox="1"/>
          <p:nvPr/>
        </p:nvSpPr>
        <p:spPr>
          <a:xfrm>
            <a:off x="5194065" y="5306521"/>
            <a:ext cx="74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cs typeface="SB Sans Text" panose="020B0503040504020204" pitchFamily="34" charset="77"/>
              </a:rPr>
              <a:t>&lt;</a:t>
            </a:r>
            <a:r>
              <a:rPr lang="en-US" sz="1400" b="1" dirty="0" err="1">
                <a:cs typeface="SB Sans Text" panose="020B0503040504020204" pitchFamily="34" charset="77"/>
              </a:rPr>
              <a:t>en</a:t>
            </a:r>
            <a:r>
              <a:rPr lang="en-US" sz="1400" b="1" dirty="0">
                <a:cs typeface="SB Sans Text" panose="020B0503040504020204" pitchFamily="34" charset="77"/>
              </a:rPr>
              <a:t>&gt;</a:t>
            </a:r>
            <a:endParaRPr lang="ru-RU" sz="1400" b="1" dirty="0" err="1">
              <a:cs typeface="SB Sans Text" panose="020B0503040504020204" pitchFamily="34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12D90B1-9C72-A7A9-D6D9-C3AC7CCCA281}"/>
              </a:ext>
            </a:extLst>
          </p:cNvPr>
          <p:cNvSpPr txBox="1"/>
          <p:nvPr/>
        </p:nvSpPr>
        <p:spPr>
          <a:xfrm>
            <a:off x="6251625" y="5290890"/>
            <a:ext cx="339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b="1" dirty="0">
                <a:cs typeface="SB Sans Text" panose="020B0503040504020204" pitchFamily="34" charset="77"/>
              </a:rPr>
              <a:t>…</a:t>
            </a:r>
            <a:endParaRPr lang="ru-RU" sz="1400" b="1" dirty="0" err="1">
              <a:cs typeface="SB Sans Text" panose="020B0503040504020204" pitchFamily="34" charset="77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F1171257-13F8-A0C7-E159-EA23E66C2B1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265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60F5E-00E1-C91B-24C4-E5336B54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64D4F0-7989-3B35-3B9D-4CB6F0006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 (whisper): </a:t>
            </a:r>
            <a:r>
              <a:rPr lang="ru-RU" dirty="0"/>
              <a:t>Словарь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8E46976A-1FDD-3122-25F0-B5B0409B4D53}"/>
              </a:ext>
            </a:extLst>
          </p:cNvPr>
          <p:cNvSpPr/>
          <p:nvPr/>
        </p:nvSpPr>
        <p:spPr>
          <a:xfrm>
            <a:off x="1272844" y="3444478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6A8F9C1B-F141-326D-31F3-732096099A86}"/>
              </a:ext>
            </a:extLst>
          </p:cNvPr>
          <p:cNvSpPr/>
          <p:nvPr/>
        </p:nvSpPr>
        <p:spPr>
          <a:xfrm>
            <a:off x="2208026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123CB15C-7249-92D6-D1C8-16B0AF001FD3}"/>
              </a:ext>
            </a:extLst>
          </p:cNvPr>
          <p:cNvSpPr/>
          <p:nvPr/>
        </p:nvSpPr>
        <p:spPr>
          <a:xfrm>
            <a:off x="3143208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34CA83AB-8EB8-9AA3-B902-FE25D8D338E6}"/>
              </a:ext>
            </a:extLst>
          </p:cNvPr>
          <p:cNvSpPr/>
          <p:nvPr/>
        </p:nvSpPr>
        <p:spPr>
          <a:xfrm>
            <a:off x="4078390" y="3444477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4AE70A3C-16F0-6866-918E-8AED84687E2D}"/>
              </a:ext>
            </a:extLst>
          </p:cNvPr>
          <p:cNvSpPr/>
          <p:nvPr/>
        </p:nvSpPr>
        <p:spPr>
          <a:xfrm>
            <a:off x="5013572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F51EEF3F-A5D9-699E-8F46-A87D4E5B22EB}"/>
              </a:ext>
            </a:extLst>
          </p:cNvPr>
          <p:cNvSpPr/>
          <p:nvPr/>
        </p:nvSpPr>
        <p:spPr>
          <a:xfrm>
            <a:off x="5948754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F1BD58D7-2482-927B-6390-5A13E21F7132}"/>
              </a:ext>
            </a:extLst>
          </p:cNvPr>
          <p:cNvSpPr/>
          <p:nvPr/>
        </p:nvSpPr>
        <p:spPr>
          <a:xfrm>
            <a:off x="6849300" y="3444476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F3B4E65E-82CA-EC61-5968-1AA0642411AF}"/>
              </a:ext>
            </a:extLst>
          </p:cNvPr>
          <p:cNvSpPr/>
          <p:nvPr/>
        </p:nvSpPr>
        <p:spPr>
          <a:xfrm>
            <a:off x="7784482" y="3444475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C30D20C0-1E90-4AC5-5543-B2C706963AA9}"/>
              </a:ext>
            </a:extLst>
          </p:cNvPr>
          <p:cNvSpPr/>
          <p:nvPr/>
        </p:nvSpPr>
        <p:spPr>
          <a:xfrm>
            <a:off x="8719664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858D8A5D-6E8E-057C-E419-AB18CAE99599}"/>
              </a:ext>
            </a:extLst>
          </p:cNvPr>
          <p:cNvSpPr/>
          <p:nvPr/>
        </p:nvSpPr>
        <p:spPr>
          <a:xfrm>
            <a:off x="9654846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ткрывающая фигурная скобка 47">
            <a:extLst>
              <a:ext uri="{FF2B5EF4-FFF2-40B4-BE49-F238E27FC236}">
                <a16:creationId xmlns:a16="http://schemas.microsoft.com/office/drawing/2014/main" id="{C60611EA-B980-0EEB-478E-FFBA785C19A9}"/>
              </a:ext>
            </a:extLst>
          </p:cNvPr>
          <p:cNvSpPr/>
          <p:nvPr/>
        </p:nvSpPr>
        <p:spPr>
          <a:xfrm rot="5400000">
            <a:off x="2483386" y="1859864"/>
            <a:ext cx="384462" cy="28055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982DF5-2F21-81C3-0BF0-FA05B6308080}"/>
              </a:ext>
            </a:extLst>
          </p:cNvPr>
          <p:cNvSpPr txBox="1"/>
          <p:nvPr/>
        </p:nvSpPr>
        <p:spPr>
          <a:xfrm>
            <a:off x="1682559" y="2670296"/>
            <a:ext cx="227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задач</a:t>
            </a:r>
          </a:p>
        </p:txBody>
      </p:sp>
      <p:sp>
        <p:nvSpPr>
          <p:cNvPr id="50" name="Открывающая фигурная скобка 49">
            <a:extLst>
              <a:ext uri="{FF2B5EF4-FFF2-40B4-BE49-F238E27FC236}">
                <a16:creationId xmlns:a16="http://schemas.microsoft.com/office/drawing/2014/main" id="{CB7076A8-7EF2-4BCD-1347-C9E8127F5756}"/>
              </a:ext>
            </a:extLst>
          </p:cNvPr>
          <p:cNvSpPr/>
          <p:nvPr/>
        </p:nvSpPr>
        <p:spPr>
          <a:xfrm rot="5400000">
            <a:off x="3435705" y="53072"/>
            <a:ext cx="286019" cy="47400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1" name="Открывающая фигурная скобка 50">
            <a:extLst>
              <a:ext uri="{FF2B5EF4-FFF2-40B4-BE49-F238E27FC236}">
                <a16:creationId xmlns:a16="http://schemas.microsoft.com/office/drawing/2014/main" id="{C4AF5C42-1778-49F8-0EEA-1D5772422FFE}"/>
              </a:ext>
            </a:extLst>
          </p:cNvPr>
          <p:cNvSpPr/>
          <p:nvPr/>
        </p:nvSpPr>
        <p:spPr>
          <a:xfrm rot="5400000">
            <a:off x="7592251" y="2301587"/>
            <a:ext cx="384462" cy="18703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406B0BD-C3D4-881C-23AE-E65F665D5CA7}"/>
              </a:ext>
            </a:extLst>
          </p:cNvPr>
          <p:cNvSpPr txBox="1"/>
          <p:nvPr/>
        </p:nvSpPr>
        <p:spPr>
          <a:xfrm>
            <a:off x="4572890" y="2777521"/>
            <a:ext cx="2086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языка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FAFA5D-0D04-0334-0AC5-BE06EB3D8823}"/>
              </a:ext>
            </a:extLst>
          </p:cNvPr>
          <p:cNvSpPr txBox="1"/>
          <p:nvPr/>
        </p:nvSpPr>
        <p:spPr>
          <a:xfrm>
            <a:off x="6559724" y="2256693"/>
            <a:ext cx="264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cs typeface="SB Sans Text" panose="020B0503040504020204" pitchFamily="34" charset="77"/>
              </a:rPr>
              <a:t>Текстовые токены </a:t>
            </a:r>
            <a:endParaRPr lang="en-US" sz="2000" b="1" dirty="0">
              <a:cs typeface="SB Sans Text" panose="020B0503040504020204" pitchFamily="34" charset="77"/>
            </a:endParaRPr>
          </a:p>
          <a:p>
            <a:pPr algn="ctr"/>
            <a:r>
              <a:rPr lang="ru-RU" sz="2000" b="1" dirty="0">
                <a:cs typeface="SB Sans Text" panose="020B0503040504020204" pitchFamily="34" charset="77"/>
              </a:rPr>
              <a:t>(</a:t>
            </a:r>
            <a:r>
              <a:rPr lang="en-US" sz="2000" b="1" dirty="0">
                <a:cs typeface="SB Sans Text" panose="020B0503040504020204" pitchFamily="34" charset="77"/>
              </a:rPr>
              <a:t>byte-</a:t>
            </a:r>
            <a:r>
              <a:rPr lang="en-US" sz="2000" b="1" dirty="0" err="1">
                <a:cs typeface="SB Sans Text" panose="020B0503040504020204" pitchFamily="34" charset="77"/>
              </a:rPr>
              <a:t>lvl</a:t>
            </a:r>
            <a:r>
              <a:rPr lang="en-US" sz="2000" b="1" dirty="0">
                <a:cs typeface="SB Sans Text" panose="020B0503040504020204" pitchFamily="34" charset="77"/>
              </a:rPr>
              <a:t>)</a:t>
            </a:r>
            <a:endParaRPr lang="ru-RU" sz="2000" b="1" dirty="0">
              <a:cs typeface="SB Sans Text" panose="020B0503040504020204" pitchFamily="34" charset="77"/>
            </a:endParaRPr>
          </a:p>
        </p:txBody>
      </p:sp>
      <p:sp>
        <p:nvSpPr>
          <p:cNvPr id="56" name="Открывающая фигурная скобка 55">
            <a:extLst>
              <a:ext uri="{FF2B5EF4-FFF2-40B4-BE49-F238E27FC236}">
                <a16:creationId xmlns:a16="http://schemas.microsoft.com/office/drawing/2014/main" id="{67C14476-B586-EAD1-2926-5DF71B71A665}"/>
              </a:ext>
            </a:extLst>
          </p:cNvPr>
          <p:cNvSpPr/>
          <p:nvPr/>
        </p:nvSpPr>
        <p:spPr>
          <a:xfrm rot="5400000">
            <a:off x="5261923" y="1862599"/>
            <a:ext cx="384462" cy="277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7EE42F4-B00B-8903-35E5-4D36970BFC88}"/>
              </a:ext>
            </a:extLst>
          </p:cNvPr>
          <p:cNvSpPr txBox="1"/>
          <p:nvPr/>
        </p:nvSpPr>
        <p:spPr>
          <a:xfrm>
            <a:off x="2071182" y="1863788"/>
            <a:ext cx="3015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Специальные токены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BB1A14C-E8CD-8A2F-4F73-BE824EDD7EE7}"/>
              </a:ext>
            </a:extLst>
          </p:cNvPr>
          <p:cNvSpPr txBox="1"/>
          <p:nvPr/>
        </p:nvSpPr>
        <p:spPr>
          <a:xfrm>
            <a:off x="1385209" y="53054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&lt;sot&gt;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1435987-1CC9-2AA7-A7CC-75B16E139942}"/>
              </a:ext>
            </a:extLst>
          </p:cNvPr>
          <p:cNvSpPr txBox="1"/>
          <p:nvPr/>
        </p:nvSpPr>
        <p:spPr>
          <a:xfrm>
            <a:off x="1988698" y="5305453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&lt;transcribe&gt;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749246-CADC-2CE4-7D21-6D63EA74E1C6}"/>
              </a:ext>
            </a:extLst>
          </p:cNvPr>
          <p:cNvSpPr txBox="1"/>
          <p:nvPr/>
        </p:nvSpPr>
        <p:spPr>
          <a:xfrm>
            <a:off x="3413443" y="52908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382F84-783A-75EF-E234-49AF7ECB90AA}"/>
              </a:ext>
            </a:extLst>
          </p:cNvPr>
          <p:cNvSpPr txBox="1"/>
          <p:nvPr/>
        </p:nvSpPr>
        <p:spPr>
          <a:xfrm>
            <a:off x="4258883" y="53054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</a:t>
            </a:r>
            <a:r>
              <a:rPr lang="en-US" sz="1400" dirty="0" err="1">
                <a:cs typeface="SB Sans Text" panose="020B0503040504020204" pitchFamily="34" charset="77"/>
              </a:rPr>
              <a:t>ru</a:t>
            </a:r>
            <a:r>
              <a:rPr lang="en-US" sz="1400" dirty="0">
                <a:cs typeface="SB Sans Text" panose="020B0503040504020204" pitchFamily="34" charset="77"/>
              </a:rPr>
              <a:t>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D28A68-C590-B436-9403-8FEE73D5C1D4}"/>
              </a:ext>
            </a:extLst>
          </p:cNvPr>
          <p:cNvSpPr txBox="1"/>
          <p:nvPr/>
        </p:nvSpPr>
        <p:spPr>
          <a:xfrm>
            <a:off x="5194065" y="530652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</a:t>
            </a:r>
            <a:r>
              <a:rPr lang="en-US" sz="1400" dirty="0" err="1">
                <a:cs typeface="SB Sans Text" panose="020B0503040504020204" pitchFamily="34" charset="77"/>
              </a:rPr>
              <a:t>en</a:t>
            </a:r>
            <a:r>
              <a:rPr lang="en-US" sz="1400" dirty="0">
                <a:cs typeface="SB Sans Text" panose="020B0503040504020204" pitchFamily="34" charset="77"/>
              </a:rPr>
              <a:t>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5F8102-F440-ED84-A624-97CDB164BD05}"/>
              </a:ext>
            </a:extLst>
          </p:cNvPr>
          <p:cNvSpPr txBox="1"/>
          <p:nvPr/>
        </p:nvSpPr>
        <p:spPr>
          <a:xfrm>
            <a:off x="6251626" y="52908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244A8E7-CD6A-C38C-2E0A-9E7B9572BA69}"/>
              </a:ext>
            </a:extLst>
          </p:cNvPr>
          <p:cNvSpPr txBox="1"/>
          <p:nvPr/>
        </p:nvSpPr>
        <p:spPr>
          <a:xfrm>
            <a:off x="7001700" y="530301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400" dirty="0" err="1">
                <a:cs typeface="SB Sans Text" panose="020B0503040504020204" pitchFamily="34" charset="77"/>
              </a:rPr>
              <a:t>пр</a:t>
            </a:r>
            <a:endParaRPr lang="ru-RU" sz="1400" dirty="0">
              <a:cs typeface="SB Sans Text" panose="020B0503040504020204" pitchFamily="34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814FE2-8D00-CD02-E640-1EF73E3FC7CA}"/>
              </a:ext>
            </a:extLst>
          </p:cNvPr>
          <p:cNvSpPr txBox="1"/>
          <p:nvPr/>
        </p:nvSpPr>
        <p:spPr>
          <a:xfrm>
            <a:off x="8086803" y="527144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C1D86547-A8AA-2DA6-F3FE-E20F3E2AA04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43599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86255-1306-F403-15E5-5B8E4A299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1B9E6-EEF7-2E09-F0F7-E5AD26CFA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AED (whisper): </a:t>
            </a:r>
            <a:r>
              <a:rPr lang="ru-RU" dirty="0"/>
              <a:t>Словарь</a:t>
            </a: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C4B246D6-AD65-8E0C-6A77-BAE07D6F9B0A}"/>
              </a:ext>
            </a:extLst>
          </p:cNvPr>
          <p:cNvSpPr/>
          <p:nvPr/>
        </p:nvSpPr>
        <p:spPr>
          <a:xfrm>
            <a:off x="1272844" y="3444478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7B8076C2-6C10-382C-669A-D8B2D457B38C}"/>
              </a:ext>
            </a:extLst>
          </p:cNvPr>
          <p:cNvSpPr/>
          <p:nvPr/>
        </p:nvSpPr>
        <p:spPr>
          <a:xfrm>
            <a:off x="2208026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D064FA11-CF43-7273-7F58-3E5534C551CF}"/>
              </a:ext>
            </a:extLst>
          </p:cNvPr>
          <p:cNvSpPr/>
          <p:nvPr/>
        </p:nvSpPr>
        <p:spPr>
          <a:xfrm>
            <a:off x="3143208" y="3444477"/>
            <a:ext cx="935182" cy="17664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80414E9D-CFD8-FDFB-854E-C1BEBFC82C9D}"/>
              </a:ext>
            </a:extLst>
          </p:cNvPr>
          <p:cNvSpPr/>
          <p:nvPr/>
        </p:nvSpPr>
        <p:spPr>
          <a:xfrm>
            <a:off x="4078390" y="3444477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54FD9CC3-02D7-03A9-1BEB-2170280AE157}"/>
              </a:ext>
            </a:extLst>
          </p:cNvPr>
          <p:cNvSpPr/>
          <p:nvPr/>
        </p:nvSpPr>
        <p:spPr>
          <a:xfrm>
            <a:off x="5013572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7FEA7A60-B3DB-7187-41CB-5B81E12DE9CF}"/>
              </a:ext>
            </a:extLst>
          </p:cNvPr>
          <p:cNvSpPr/>
          <p:nvPr/>
        </p:nvSpPr>
        <p:spPr>
          <a:xfrm>
            <a:off x="5948754" y="3444476"/>
            <a:ext cx="935182" cy="17664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D207F6E7-B044-A45A-AA59-438EFCC4D14B}"/>
              </a:ext>
            </a:extLst>
          </p:cNvPr>
          <p:cNvSpPr/>
          <p:nvPr/>
        </p:nvSpPr>
        <p:spPr>
          <a:xfrm>
            <a:off x="6849300" y="3444476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EE870CAC-92EE-4D90-444C-B1D0E63492B5}"/>
              </a:ext>
            </a:extLst>
          </p:cNvPr>
          <p:cNvSpPr/>
          <p:nvPr/>
        </p:nvSpPr>
        <p:spPr>
          <a:xfrm>
            <a:off x="7784482" y="3444475"/>
            <a:ext cx="935182" cy="17664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761B6324-A9ED-43EA-01A0-900C918B6652}"/>
              </a:ext>
            </a:extLst>
          </p:cNvPr>
          <p:cNvSpPr/>
          <p:nvPr/>
        </p:nvSpPr>
        <p:spPr>
          <a:xfrm>
            <a:off x="8719664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654294A-8D47-5EEF-E59C-701E3D80062A}"/>
              </a:ext>
            </a:extLst>
          </p:cNvPr>
          <p:cNvSpPr/>
          <p:nvPr/>
        </p:nvSpPr>
        <p:spPr>
          <a:xfrm>
            <a:off x="9654846" y="3444475"/>
            <a:ext cx="935182" cy="176645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8" name="Открывающая фигурная скобка 47">
            <a:extLst>
              <a:ext uri="{FF2B5EF4-FFF2-40B4-BE49-F238E27FC236}">
                <a16:creationId xmlns:a16="http://schemas.microsoft.com/office/drawing/2014/main" id="{44CB9A7F-BE1B-2B7C-2676-BC27C2F4BE8E}"/>
              </a:ext>
            </a:extLst>
          </p:cNvPr>
          <p:cNvSpPr/>
          <p:nvPr/>
        </p:nvSpPr>
        <p:spPr>
          <a:xfrm rot="5400000">
            <a:off x="2483386" y="1859864"/>
            <a:ext cx="384462" cy="28055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94F752-633F-BEA8-30D7-B53C098FBBE2}"/>
              </a:ext>
            </a:extLst>
          </p:cNvPr>
          <p:cNvSpPr txBox="1"/>
          <p:nvPr/>
        </p:nvSpPr>
        <p:spPr>
          <a:xfrm>
            <a:off x="1596175" y="2709359"/>
            <a:ext cx="2158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задач</a:t>
            </a:r>
          </a:p>
        </p:txBody>
      </p:sp>
      <p:sp>
        <p:nvSpPr>
          <p:cNvPr id="50" name="Открывающая фигурная скобка 49">
            <a:extLst>
              <a:ext uri="{FF2B5EF4-FFF2-40B4-BE49-F238E27FC236}">
                <a16:creationId xmlns:a16="http://schemas.microsoft.com/office/drawing/2014/main" id="{8B81B9E4-42CC-770B-01B1-C8A8B50EDA74}"/>
              </a:ext>
            </a:extLst>
          </p:cNvPr>
          <p:cNvSpPr/>
          <p:nvPr/>
        </p:nvSpPr>
        <p:spPr>
          <a:xfrm rot="5400000">
            <a:off x="3435705" y="53072"/>
            <a:ext cx="286019" cy="47400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1" name="Открывающая фигурная скобка 50">
            <a:extLst>
              <a:ext uri="{FF2B5EF4-FFF2-40B4-BE49-F238E27FC236}">
                <a16:creationId xmlns:a16="http://schemas.microsoft.com/office/drawing/2014/main" id="{1E52C839-D278-0462-0411-DE9B11015A7A}"/>
              </a:ext>
            </a:extLst>
          </p:cNvPr>
          <p:cNvSpPr/>
          <p:nvPr/>
        </p:nvSpPr>
        <p:spPr>
          <a:xfrm rot="5400000">
            <a:off x="7592251" y="2301587"/>
            <a:ext cx="384462" cy="18703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2" name="Открывающая фигурная скобка 51">
            <a:extLst>
              <a:ext uri="{FF2B5EF4-FFF2-40B4-BE49-F238E27FC236}">
                <a16:creationId xmlns:a16="http://schemas.microsoft.com/office/drawing/2014/main" id="{F5C84756-D981-4D32-E329-633766B07C0E}"/>
              </a:ext>
            </a:extLst>
          </p:cNvPr>
          <p:cNvSpPr/>
          <p:nvPr/>
        </p:nvSpPr>
        <p:spPr>
          <a:xfrm rot="5400000">
            <a:off x="9462615" y="2317767"/>
            <a:ext cx="384462" cy="18703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07D25E-DDDE-9EDC-382E-4FC9EA98460E}"/>
              </a:ext>
            </a:extLst>
          </p:cNvPr>
          <p:cNvSpPr txBox="1"/>
          <p:nvPr/>
        </p:nvSpPr>
        <p:spPr>
          <a:xfrm>
            <a:off x="4607400" y="2811313"/>
            <a:ext cx="2017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Токены языка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4804C6C-8DBF-B6CF-4E0C-93BEA399E162}"/>
              </a:ext>
            </a:extLst>
          </p:cNvPr>
          <p:cNvSpPr txBox="1"/>
          <p:nvPr/>
        </p:nvSpPr>
        <p:spPr>
          <a:xfrm>
            <a:off x="8622052" y="2686984"/>
            <a:ext cx="2017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cs typeface="SB Sans Text" panose="020B0503040504020204" pitchFamily="34" charset="77"/>
              </a:rPr>
              <a:t>Новые токены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A003F4-63CA-444D-D17B-F670C7A42B76}"/>
              </a:ext>
            </a:extLst>
          </p:cNvPr>
          <p:cNvSpPr txBox="1"/>
          <p:nvPr/>
        </p:nvSpPr>
        <p:spPr>
          <a:xfrm>
            <a:off x="6384543" y="2265492"/>
            <a:ext cx="2855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cs typeface="SB Sans Text" panose="020B0503040504020204" pitchFamily="34" charset="77"/>
              </a:rPr>
              <a:t>Текстовые токены </a:t>
            </a:r>
            <a:endParaRPr lang="en-US" sz="2000" dirty="0">
              <a:cs typeface="SB Sans Text" panose="020B0503040504020204" pitchFamily="34" charset="77"/>
            </a:endParaRPr>
          </a:p>
          <a:p>
            <a:pPr algn="ctr"/>
            <a:r>
              <a:rPr lang="ru-RU" sz="2000" dirty="0">
                <a:cs typeface="SB Sans Text" panose="020B0503040504020204" pitchFamily="34" charset="77"/>
              </a:rPr>
              <a:t>(</a:t>
            </a:r>
            <a:r>
              <a:rPr lang="en-US" sz="2000" dirty="0">
                <a:cs typeface="SB Sans Text" panose="020B0503040504020204" pitchFamily="34" charset="77"/>
              </a:rPr>
              <a:t>byte-</a:t>
            </a:r>
            <a:r>
              <a:rPr lang="en-US" sz="2000" dirty="0" err="1">
                <a:cs typeface="SB Sans Text" panose="020B0503040504020204" pitchFamily="34" charset="77"/>
              </a:rPr>
              <a:t>lvl</a:t>
            </a:r>
            <a:r>
              <a:rPr lang="en-US" sz="2000" dirty="0">
                <a:cs typeface="SB Sans Text" panose="020B0503040504020204" pitchFamily="34" charset="77"/>
              </a:rPr>
              <a:t>)</a:t>
            </a:r>
            <a:endParaRPr lang="ru-RU" sz="2000" dirty="0">
              <a:cs typeface="SB Sans Text" panose="020B0503040504020204" pitchFamily="34" charset="77"/>
            </a:endParaRPr>
          </a:p>
        </p:txBody>
      </p:sp>
      <p:sp>
        <p:nvSpPr>
          <p:cNvPr id="56" name="Открывающая фигурная скобка 55">
            <a:extLst>
              <a:ext uri="{FF2B5EF4-FFF2-40B4-BE49-F238E27FC236}">
                <a16:creationId xmlns:a16="http://schemas.microsoft.com/office/drawing/2014/main" id="{0F67F065-7458-250F-0E62-C00ABD63EE6A}"/>
              </a:ext>
            </a:extLst>
          </p:cNvPr>
          <p:cNvSpPr/>
          <p:nvPr/>
        </p:nvSpPr>
        <p:spPr>
          <a:xfrm rot="5400000">
            <a:off x="5276577" y="1867494"/>
            <a:ext cx="384462" cy="27709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FF89F1A-7B62-A604-C736-E85BF8BBAD10}"/>
              </a:ext>
            </a:extLst>
          </p:cNvPr>
          <p:cNvSpPr txBox="1"/>
          <p:nvPr/>
        </p:nvSpPr>
        <p:spPr>
          <a:xfrm>
            <a:off x="2330567" y="1867229"/>
            <a:ext cx="2937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000" dirty="0">
                <a:cs typeface="SB Sans Text" panose="020B0503040504020204" pitchFamily="34" charset="77"/>
              </a:rPr>
              <a:t>Специальные токены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FA9663-4970-8B55-F23C-55B871E8105E}"/>
              </a:ext>
            </a:extLst>
          </p:cNvPr>
          <p:cNvSpPr txBox="1"/>
          <p:nvPr/>
        </p:nvSpPr>
        <p:spPr>
          <a:xfrm>
            <a:off x="1385209" y="5305453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&lt;sot&gt;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1ED8E5B-7A4D-DA55-D539-1C5103DEA0FC}"/>
              </a:ext>
            </a:extLst>
          </p:cNvPr>
          <p:cNvSpPr txBox="1"/>
          <p:nvPr/>
        </p:nvSpPr>
        <p:spPr>
          <a:xfrm>
            <a:off x="1988698" y="5305453"/>
            <a:ext cx="147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&lt;transcribe&gt;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1165AD7-EC19-6AEE-E839-FB36AE15DD05}"/>
              </a:ext>
            </a:extLst>
          </p:cNvPr>
          <p:cNvSpPr txBox="1"/>
          <p:nvPr/>
        </p:nvSpPr>
        <p:spPr>
          <a:xfrm>
            <a:off x="3413443" y="52908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F283D3-0ECB-1F8C-79B1-3225D541298D}"/>
              </a:ext>
            </a:extLst>
          </p:cNvPr>
          <p:cNvSpPr txBox="1"/>
          <p:nvPr/>
        </p:nvSpPr>
        <p:spPr>
          <a:xfrm>
            <a:off x="4258883" y="5305453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</a:t>
            </a:r>
            <a:r>
              <a:rPr lang="en-US" sz="1400" dirty="0" err="1">
                <a:cs typeface="SB Sans Text" panose="020B0503040504020204" pitchFamily="34" charset="77"/>
              </a:rPr>
              <a:t>ru</a:t>
            </a:r>
            <a:r>
              <a:rPr lang="en-US" sz="1400" dirty="0">
                <a:cs typeface="SB Sans Text" panose="020B0503040504020204" pitchFamily="34" charset="77"/>
              </a:rPr>
              <a:t>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6B9BEB-3C21-4016-BA2D-F13B5957AF45}"/>
              </a:ext>
            </a:extLst>
          </p:cNvPr>
          <p:cNvSpPr txBox="1"/>
          <p:nvPr/>
        </p:nvSpPr>
        <p:spPr>
          <a:xfrm>
            <a:off x="5194065" y="5306521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&lt;</a:t>
            </a:r>
            <a:r>
              <a:rPr lang="en-US" sz="1400" dirty="0" err="1">
                <a:cs typeface="SB Sans Text" panose="020B0503040504020204" pitchFamily="34" charset="77"/>
              </a:rPr>
              <a:t>en</a:t>
            </a:r>
            <a:r>
              <a:rPr lang="en-US" sz="1400" dirty="0">
                <a:cs typeface="SB Sans Text" panose="020B0503040504020204" pitchFamily="34" charset="77"/>
              </a:rPr>
              <a:t>&gt;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53D45C-B72C-B6E3-A682-4951A71B8984}"/>
              </a:ext>
            </a:extLst>
          </p:cNvPr>
          <p:cNvSpPr txBox="1"/>
          <p:nvPr/>
        </p:nvSpPr>
        <p:spPr>
          <a:xfrm>
            <a:off x="6251626" y="529089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44E08F-C92B-182D-9884-59ADBB85DBBE}"/>
              </a:ext>
            </a:extLst>
          </p:cNvPr>
          <p:cNvSpPr txBox="1"/>
          <p:nvPr/>
        </p:nvSpPr>
        <p:spPr>
          <a:xfrm>
            <a:off x="7001700" y="5303015"/>
            <a:ext cx="399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400" dirty="0" err="1">
                <a:cs typeface="SB Sans Text" panose="020B0503040504020204" pitchFamily="34" charset="77"/>
              </a:rPr>
              <a:t>пр</a:t>
            </a:r>
            <a:endParaRPr lang="ru-RU" sz="1400" dirty="0">
              <a:cs typeface="SB Sans Text" panose="020B0503040504020204" pitchFamily="34" charset="7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A198C1-70EA-B454-034B-6D2FDEBEBF44}"/>
              </a:ext>
            </a:extLst>
          </p:cNvPr>
          <p:cNvSpPr txBox="1"/>
          <p:nvPr/>
        </p:nvSpPr>
        <p:spPr>
          <a:xfrm>
            <a:off x="8086803" y="5271444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F2DD23-7E16-97A7-BA72-8348B7891E2A}"/>
              </a:ext>
            </a:extLst>
          </p:cNvPr>
          <p:cNvSpPr txBox="1"/>
          <p:nvPr/>
        </p:nvSpPr>
        <p:spPr>
          <a:xfrm>
            <a:off x="8610563" y="5303015"/>
            <a:ext cx="1258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b="1" dirty="0">
                <a:cs typeface="SB Sans Text" panose="020B0503040504020204" pitchFamily="34" charset="77"/>
              </a:rPr>
              <a:t>&lt;language&gt;</a:t>
            </a:r>
            <a:endParaRPr lang="ru-RU" sz="1400" b="1" dirty="0" err="1">
              <a:cs typeface="SB Sans Text" panose="020B0503040504020204" pitchFamily="34" charset="7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1EEE6E6-0388-F383-48B0-EA80843C3A14}"/>
              </a:ext>
            </a:extLst>
          </p:cNvPr>
          <p:cNvSpPr txBox="1"/>
          <p:nvPr/>
        </p:nvSpPr>
        <p:spPr>
          <a:xfrm>
            <a:off x="10013702" y="5261210"/>
            <a:ext cx="292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cs typeface="SB Sans Text" panose="020B0503040504020204" pitchFamily="34" charset="77"/>
              </a:rPr>
              <a:t>…</a:t>
            </a:r>
            <a:endParaRPr lang="ru-RU" sz="1400" dirty="0" err="1">
              <a:cs typeface="SB Sans Text" panose="020B0503040504020204" pitchFamily="34" charset="77"/>
            </a:endParaRPr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01A82397-50F2-8674-2284-308C9220B0F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54693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272F9-6A9B-CC48-1926-5FB0DF93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E176C2-7057-1EFE-0577-42469F326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7" y="2365204"/>
            <a:ext cx="11375094" cy="1325563"/>
          </a:xfrm>
        </p:spPr>
        <p:txBody>
          <a:bodyPr/>
          <a:lstStyle/>
          <a:p>
            <a:r>
              <a:rPr lang="en" dirty="0"/>
              <a:t>Connectionist Temporal Classification (CTC)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360E8628-6882-402C-A626-8A082247600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0497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0DB902-E74D-CA27-CF7F-948E4E78F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 Conformer: </a:t>
            </a:r>
            <a:r>
              <a:rPr lang="ru-RU" dirty="0"/>
              <a:t>Архитектура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770FD2-D4B4-451D-A2A6-322DD88D98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923" y="1717680"/>
            <a:ext cx="4025278" cy="40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id="{EDACFDEE-5645-CAA8-C2EE-EB4B01AB744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45499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8E42C-1539-D7CC-5F00-1BBDBA7E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CTC conformer: </a:t>
            </a:r>
            <a:r>
              <a:rPr lang="ru-RU" dirty="0"/>
              <a:t>перенос знаний на новый язык (кириллица-&gt;латиница)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3EE20FB-5534-FDE0-7DAF-FAD0E02D61ED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14" y="2034171"/>
            <a:ext cx="9086415" cy="341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A7F68-796F-5019-4B7D-2CE96DC2C135}"/>
              </a:ext>
            </a:extLst>
          </p:cNvPr>
          <p:cNvSpPr txBox="1"/>
          <p:nvPr/>
        </p:nvSpPr>
        <p:spPr>
          <a:xfrm>
            <a:off x="1909354" y="5532707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 resource decoder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8A57C-38E9-6812-B8FD-0267DCF789FB}"/>
              </a:ext>
            </a:extLst>
          </p:cNvPr>
          <p:cNvSpPr txBox="1"/>
          <p:nvPr/>
        </p:nvSpPr>
        <p:spPr>
          <a:xfrm>
            <a:off x="6251523" y="5532707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Low resource decoder</a:t>
            </a:r>
            <a:endParaRPr lang="ru-RU" sz="2000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E069DF96-35DA-B457-EEAF-5FBDAED430D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57514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Почему </a:t>
            </a:r>
            <a:r>
              <a:rPr lang="en" dirty="0"/>
              <a:t>low-resource ASR </a:t>
            </a:r>
            <a:r>
              <a:rPr lang="ru-RU" dirty="0"/>
              <a:t>сложная задача?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10"/>
          </p:nvPr>
        </p:nvSpPr>
        <p:spPr>
          <a:xfrm>
            <a:off x="1023079" y="1881791"/>
            <a:ext cx="10263980" cy="405287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2200" b="1" dirty="0"/>
              <a:t>Компьютерное зрение</a:t>
            </a:r>
            <a:endParaRPr lang="ru-RU" sz="2200" dirty="0"/>
          </a:p>
          <a:p>
            <a:r>
              <a:rPr lang="ru-RU" sz="2200" dirty="0"/>
              <a:t>Простая адаптация, масштаб — всё человечество, </a:t>
            </a:r>
            <a:r>
              <a:rPr lang="en-US" sz="2200" dirty="0"/>
              <a:t> </a:t>
            </a:r>
            <a:r>
              <a:rPr lang="ru-RU" sz="2200" dirty="0"/>
              <a:t>простой </a:t>
            </a:r>
            <a:r>
              <a:rPr lang="ru-RU" sz="2200" dirty="0" err="1"/>
              <a:t>краудсорс</a:t>
            </a:r>
            <a:r>
              <a:rPr lang="ru-RU" sz="2200" dirty="0"/>
              <a:t> для разметки данных (инвариантность у людей / мета домен)</a:t>
            </a:r>
          </a:p>
          <a:p>
            <a:pPr marL="0" indent="0">
              <a:buNone/>
            </a:pPr>
            <a:br>
              <a:rPr lang="ru-RU" sz="2200" dirty="0"/>
            </a:br>
            <a:r>
              <a:rPr lang="ru-RU" sz="2200" b="1" dirty="0"/>
              <a:t>Обработка естественного языка</a:t>
            </a:r>
            <a:endParaRPr lang="ru-RU" sz="2200" dirty="0"/>
          </a:p>
          <a:p>
            <a:r>
              <a:rPr lang="ru-RU" sz="2200" dirty="0"/>
              <a:t>Средняя адаптация, масштаб — все носители конкретного языка, простой </a:t>
            </a:r>
            <a:r>
              <a:rPr lang="ru-RU" sz="2200" dirty="0" err="1"/>
              <a:t>краудсорс</a:t>
            </a:r>
            <a:r>
              <a:rPr lang="en-US" sz="2200" dirty="0"/>
              <a:t> </a:t>
            </a:r>
            <a:r>
              <a:rPr lang="ru-RU" sz="2200" dirty="0"/>
              <a:t>(инвариантность в рамках одного языка / мета домена)</a:t>
            </a:r>
          </a:p>
          <a:p>
            <a:pPr marL="0" indent="0">
              <a:buNone/>
            </a:pPr>
            <a:br>
              <a:rPr lang="ru-RU" sz="2200" dirty="0"/>
            </a:br>
            <a:r>
              <a:rPr lang="ru-RU" sz="2200" b="1" dirty="0"/>
              <a:t>Обработка речи</a:t>
            </a:r>
            <a:endParaRPr lang="ru-RU" sz="2200" dirty="0"/>
          </a:p>
          <a:p>
            <a:r>
              <a:rPr lang="ru-RU" sz="2200" dirty="0"/>
              <a:t>Сложная адаптация, масштаб — носители языка и специализированные домены, дорогая разметка, сложный </a:t>
            </a:r>
            <a:r>
              <a:rPr lang="ru-RU" sz="2200" dirty="0" err="1"/>
              <a:t>краудсорс</a:t>
            </a:r>
            <a:endParaRPr lang="ru-RU" sz="2200" dirty="0"/>
          </a:p>
          <a:p>
            <a:pPr marL="0" indent="0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0867A-10ED-F727-D6B9-57EFB7041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6706E-A39E-FAF9-5425-940B73F01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CTC conformer : </a:t>
            </a:r>
            <a:r>
              <a:rPr lang="ru-RU" dirty="0"/>
              <a:t>перенос знаний на родственный язык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B1B05-5062-9FA4-B0D4-18F35C42CB36}"/>
              </a:ext>
            </a:extLst>
          </p:cNvPr>
          <p:cNvSpPr txBox="1"/>
          <p:nvPr/>
        </p:nvSpPr>
        <p:spPr>
          <a:xfrm>
            <a:off x="1909354" y="5532707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High resource decoder</a:t>
            </a:r>
            <a:endParaRPr lang="ru-RU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1F8AFB-6468-16CE-4B76-E877DF01B679}"/>
              </a:ext>
            </a:extLst>
          </p:cNvPr>
          <p:cNvSpPr txBox="1"/>
          <p:nvPr/>
        </p:nvSpPr>
        <p:spPr>
          <a:xfrm>
            <a:off x="5758522" y="5532707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Low resource decoder</a:t>
            </a:r>
            <a:endParaRPr lang="ru-RU" sz="20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FDEE0266-9E47-7D8B-DA8A-C9170090D8B8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87" y="1465185"/>
            <a:ext cx="8025306" cy="399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Текст 5">
            <a:extLst>
              <a:ext uri="{FF2B5EF4-FFF2-40B4-BE49-F238E27FC236}">
                <a16:creationId xmlns:a16="http://schemas.microsoft.com/office/drawing/2014/main" id="{1F49720B-F603-BAFF-3D48-566826BAE8E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9461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4A6CD-50F2-4F3B-5EF7-EC36E4118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0D0BBF-E422-63BF-6258-EC23A9E3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7" y="2365204"/>
            <a:ext cx="11375094" cy="1325563"/>
          </a:xfrm>
        </p:spPr>
        <p:txBody>
          <a:bodyPr/>
          <a:lstStyle/>
          <a:p>
            <a:pPr algn="ctr"/>
            <a:r>
              <a:rPr lang="en" dirty="0"/>
              <a:t>Self-Supervised Learning</a:t>
            </a:r>
            <a:endParaRPr lang="ru-RU" dirty="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D53F59D1-8894-112A-7E70-C07F1C32AF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13057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B78BF-359D-B502-F2FB-4E985998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SSL vs TL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63F40F-2CD6-DEC7-4D1A-994876FC121B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4687" y="1738321"/>
            <a:ext cx="10385826" cy="4164205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Потенциально более высокое качество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Чувствительные данные</a:t>
            </a:r>
          </a:p>
          <a:p>
            <a:pPr marL="0" indent="0" fontAlgn="base">
              <a:buNone/>
            </a:pPr>
            <a:br>
              <a:rPr lang="ru-RU" dirty="0"/>
            </a:br>
            <a:r>
              <a:rPr lang="en-US" dirty="0"/>
              <a:t>- </a:t>
            </a:r>
            <a:r>
              <a:rPr lang="ru-RU" dirty="0"/>
              <a:t>Необходимо обрабатывать огромные объемы неразмеченных данных (высокие затраты на хранение, загрузку и </a:t>
            </a:r>
            <a:r>
              <a:rPr lang="ru-RU" dirty="0" err="1"/>
              <a:t>тд</a:t>
            </a:r>
            <a:r>
              <a:rPr lang="ru-RU" dirty="0"/>
              <a:t>)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Наличие большого доменного корпуса неразмеченной речи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Сложность имплементации:</a:t>
            </a:r>
          </a:p>
          <a:p>
            <a:pPr lvl="1" fontAlgn="base"/>
            <a:r>
              <a:rPr lang="ru-RU" dirty="0"/>
              <a:t>Необходима эффективная работа загрузчиков (</a:t>
            </a:r>
            <a:r>
              <a:rPr lang="en" dirty="0" err="1"/>
              <a:t>dataloader</a:t>
            </a:r>
            <a:r>
              <a:rPr lang="en" dirty="0"/>
              <a:t>)</a:t>
            </a:r>
          </a:p>
          <a:p>
            <a:pPr lvl="1" fontAlgn="base"/>
            <a:r>
              <a:rPr lang="ru-RU" dirty="0"/>
              <a:t>Отсутствие прямого критерия качества</a:t>
            </a:r>
          </a:p>
          <a:p>
            <a:pPr lvl="1" fontAlgn="base"/>
            <a:r>
              <a:rPr lang="ru-RU" dirty="0"/>
              <a:t>Тяжело анализировать результат</a:t>
            </a:r>
          </a:p>
          <a:p>
            <a:endParaRPr lang="ru-RU" dirty="0"/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FA312343-4ED1-2E37-25E4-F174819D6B47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16624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1845BF-E9B7-1CED-DE2E-38ED666EA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" dirty="0"/>
              <a:t>elf-supervised learning for Speech</a:t>
            </a:r>
            <a:endParaRPr lang="ru-RU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F7B48D4-8701-5188-0FDC-D51FD874544F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32" y="2143406"/>
            <a:ext cx="10735532" cy="335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Текст 5">
            <a:extLst>
              <a:ext uri="{FF2B5EF4-FFF2-40B4-BE49-F238E27FC236}">
                <a16:creationId xmlns:a16="http://schemas.microsoft.com/office/drawing/2014/main" id="{5C84C360-3070-B8D7-E3A4-933716FDB204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37665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0DF64E-9A54-D36A-5F07-E41B4CB17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9" y="2173825"/>
            <a:ext cx="5969002" cy="1325563"/>
          </a:xfrm>
        </p:spPr>
        <p:txBody>
          <a:bodyPr/>
          <a:lstStyle/>
          <a:p>
            <a:pPr algn="ctr"/>
            <a:r>
              <a:rPr lang="ru-RU" dirty="0"/>
              <a:t>Данные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1E1ED960-86E4-7D7E-0119-9F8CB334BDA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327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06B02-F171-F059-614A-387232781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FF4BEF-4055-17A6-0851-460FBA1D2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Базовый принцип</a:t>
            </a:r>
          </a:p>
        </p:txBody>
      </p:sp>
      <p:sp>
        <p:nvSpPr>
          <p:cNvPr id="8" name="Цилиндр 7">
            <a:extLst>
              <a:ext uri="{FF2B5EF4-FFF2-40B4-BE49-F238E27FC236}">
                <a16:creationId xmlns:a16="http://schemas.microsoft.com/office/drawing/2014/main" id="{750E330B-50B6-3F03-A4AC-B919BFB6029C}"/>
              </a:ext>
            </a:extLst>
          </p:cNvPr>
          <p:cNvSpPr/>
          <p:nvPr/>
        </p:nvSpPr>
        <p:spPr>
          <a:xfrm>
            <a:off x="2516084" y="1409756"/>
            <a:ext cx="7159831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17002BD9-4435-6D9E-5231-A033DE02059A}"/>
              </a:ext>
            </a:extLst>
          </p:cNvPr>
          <p:cNvSpPr/>
          <p:nvPr/>
        </p:nvSpPr>
        <p:spPr>
          <a:xfrm>
            <a:off x="2705273" y="2225406"/>
            <a:ext cx="3327665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0" name="Цилиндр 9">
            <a:extLst>
              <a:ext uri="{FF2B5EF4-FFF2-40B4-BE49-F238E27FC236}">
                <a16:creationId xmlns:a16="http://schemas.microsoft.com/office/drawing/2014/main" id="{B0467076-47E4-F2A6-5ACB-F2A5D212A6BC}"/>
              </a:ext>
            </a:extLst>
          </p:cNvPr>
          <p:cNvSpPr/>
          <p:nvPr/>
        </p:nvSpPr>
        <p:spPr>
          <a:xfrm>
            <a:off x="6159063" y="2225406"/>
            <a:ext cx="3327665" cy="4078914"/>
          </a:xfrm>
          <a:prstGeom prst="can">
            <a:avLst>
              <a:gd name="adj" fmla="val 9539"/>
            </a:avLst>
          </a:prstGeom>
          <a:solidFill>
            <a:srgbClr val="FD2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9088FD9-1383-E3C5-0A90-41E50330C18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91329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0D7B3269-60DF-E389-7BB3-D93AD1558F66}"/>
              </a:ext>
            </a:extLst>
          </p:cNvPr>
          <p:cNvSpPr txBox="1">
            <a:spLocks/>
          </p:cNvSpPr>
          <p:nvPr/>
        </p:nvSpPr>
        <p:spPr>
          <a:xfrm>
            <a:off x="685800" y="365125"/>
            <a:ext cx="10254343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A05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Данные</a:t>
            </a:r>
            <a:endParaRPr lang="ru-RU" dirty="0"/>
          </a:p>
        </p:txBody>
      </p:sp>
      <p:sp>
        <p:nvSpPr>
          <p:cNvPr id="14" name="Цилиндр 13">
            <a:extLst>
              <a:ext uri="{FF2B5EF4-FFF2-40B4-BE49-F238E27FC236}">
                <a16:creationId xmlns:a16="http://schemas.microsoft.com/office/drawing/2014/main" id="{0CE23ACC-7345-2BCB-95CE-EF15875C2F1F}"/>
              </a:ext>
            </a:extLst>
          </p:cNvPr>
          <p:cNvSpPr/>
          <p:nvPr/>
        </p:nvSpPr>
        <p:spPr>
          <a:xfrm>
            <a:off x="4464252" y="1278332"/>
            <a:ext cx="7159831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5" name="Цилиндр 14">
            <a:extLst>
              <a:ext uri="{FF2B5EF4-FFF2-40B4-BE49-F238E27FC236}">
                <a16:creationId xmlns:a16="http://schemas.microsoft.com/office/drawing/2014/main" id="{EE77B65E-DEBF-5366-DD2E-66D576DC7898}"/>
              </a:ext>
            </a:extLst>
          </p:cNvPr>
          <p:cNvSpPr/>
          <p:nvPr/>
        </p:nvSpPr>
        <p:spPr>
          <a:xfrm>
            <a:off x="4620158" y="2091267"/>
            <a:ext cx="3327665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F6865-B90A-3ADE-7A85-1DA6C43DE5E0}"/>
              </a:ext>
            </a:extLst>
          </p:cNvPr>
          <p:cNvSpPr txBox="1"/>
          <p:nvPr/>
        </p:nvSpPr>
        <p:spPr>
          <a:xfrm>
            <a:off x="255051" y="1366445"/>
            <a:ext cx="4209201" cy="1431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Русский (</a:t>
            </a:r>
            <a:r>
              <a:rPr lang="en-US" sz="2000" dirty="0"/>
              <a:t>high resource)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Киргизский (</a:t>
            </a:r>
            <a:r>
              <a:rPr lang="en-US" sz="2000" dirty="0"/>
              <a:t>low resource)</a:t>
            </a:r>
          </a:p>
        </p:txBody>
      </p:sp>
      <p:sp>
        <p:nvSpPr>
          <p:cNvPr id="17" name="Цилиндр 16">
            <a:extLst>
              <a:ext uri="{FF2B5EF4-FFF2-40B4-BE49-F238E27FC236}">
                <a16:creationId xmlns:a16="http://schemas.microsoft.com/office/drawing/2014/main" id="{4E51B969-C6B1-8445-8C1E-15AF20E768B0}"/>
              </a:ext>
            </a:extLst>
          </p:cNvPr>
          <p:cNvSpPr/>
          <p:nvPr/>
        </p:nvSpPr>
        <p:spPr>
          <a:xfrm>
            <a:off x="8122120" y="2091267"/>
            <a:ext cx="3327665" cy="4078914"/>
          </a:xfrm>
          <a:prstGeom prst="can">
            <a:avLst>
              <a:gd name="adj" fmla="val 9539"/>
            </a:avLst>
          </a:prstGeom>
          <a:solidFill>
            <a:srgbClr val="FD29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3" name="Текст 5">
            <a:extLst>
              <a:ext uri="{FF2B5EF4-FFF2-40B4-BE49-F238E27FC236}">
                <a16:creationId xmlns:a16="http://schemas.microsoft.com/office/drawing/2014/main" id="{BE47537A-2953-6CC2-FF9A-347428B9B04F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07917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DDCDC3D9-CB85-0813-6DED-17AFA27A0A27}"/>
              </a:ext>
            </a:extLst>
          </p:cNvPr>
          <p:cNvSpPr txBox="1">
            <a:spLocks/>
          </p:cNvSpPr>
          <p:nvPr/>
        </p:nvSpPr>
        <p:spPr>
          <a:xfrm>
            <a:off x="685800" y="365125"/>
            <a:ext cx="10254343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A05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source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82C636-7549-7EFA-9E85-AB9E58CA1F39}"/>
              </a:ext>
            </a:extLst>
          </p:cNvPr>
          <p:cNvSpPr txBox="1"/>
          <p:nvPr/>
        </p:nvSpPr>
        <p:spPr>
          <a:xfrm>
            <a:off x="255051" y="1366445"/>
            <a:ext cx="4209201" cy="1893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2000" dirty="0"/>
              <a:t>Русский (</a:t>
            </a:r>
            <a:r>
              <a:rPr lang="en-US" sz="2000" dirty="0"/>
              <a:t>high resource)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Киргизский (</a:t>
            </a:r>
            <a:r>
              <a:rPr lang="en-US" sz="2000" dirty="0"/>
              <a:t>low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</a:t>
            </a:r>
          </a:p>
        </p:txBody>
      </p:sp>
      <p:sp>
        <p:nvSpPr>
          <p:cNvPr id="18" name="Цилиндр 17">
            <a:extLst>
              <a:ext uri="{FF2B5EF4-FFF2-40B4-BE49-F238E27FC236}">
                <a16:creationId xmlns:a16="http://schemas.microsoft.com/office/drawing/2014/main" id="{6EABE41C-E1EC-E7DC-B582-784FEE6D2D20}"/>
              </a:ext>
            </a:extLst>
          </p:cNvPr>
          <p:cNvSpPr/>
          <p:nvPr/>
        </p:nvSpPr>
        <p:spPr>
          <a:xfrm>
            <a:off x="4147834" y="1075950"/>
            <a:ext cx="7159831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Цилиндр 18">
            <a:extLst>
              <a:ext uri="{FF2B5EF4-FFF2-40B4-BE49-F238E27FC236}">
                <a16:creationId xmlns:a16="http://schemas.microsoft.com/office/drawing/2014/main" id="{21ADB8EA-9BE0-AA84-EE82-FB0255B4DC01}"/>
              </a:ext>
            </a:extLst>
          </p:cNvPr>
          <p:cNvSpPr/>
          <p:nvPr/>
        </p:nvSpPr>
        <p:spPr>
          <a:xfrm>
            <a:off x="4310092" y="1888885"/>
            <a:ext cx="3327665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0" name="Цилиндр 19">
            <a:extLst>
              <a:ext uri="{FF2B5EF4-FFF2-40B4-BE49-F238E27FC236}">
                <a16:creationId xmlns:a16="http://schemas.microsoft.com/office/drawing/2014/main" id="{7DA2CF9A-69C9-26C1-F6BB-7A9D8B582519}"/>
              </a:ext>
            </a:extLst>
          </p:cNvPr>
          <p:cNvSpPr/>
          <p:nvPr/>
        </p:nvSpPr>
        <p:spPr>
          <a:xfrm>
            <a:off x="7808878" y="1888885"/>
            <a:ext cx="3327665" cy="4078914"/>
          </a:xfrm>
          <a:prstGeom prst="can">
            <a:avLst>
              <a:gd name="adj" fmla="val 9539"/>
            </a:avLst>
          </a:prstGeom>
          <a:noFill/>
          <a:ln>
            <a:solidFill>
              <a:srgbClr val="FD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1" name="Цилиндр 20">
            <a:extLst>
              <a:ext uri="{FF2B5EF4-FFF2-40B4-BE49-F238E27FC236}">
                <a16:creationId xmlns:a16="http://schemas.microsoft.com/office/drawing/2014/main" id="{FF0A9809-06CD-22C7-BFD0-7E94C806D638}"/>
              </a:ext>
            </a:extLst>
          </p:cNvPr>
          <p:cNvSpPr/>
          <p:nvPr/>
        </p:nvSpPr>
        <p:spPr>
          <a:xfrm>
            <a:off x="8086997" y="4784636"/>
            <a:ext cx="1105641" cy="1064780"/>
          </a:xfrm>
          <a:prstGeom prst="can">
            <a:avLst>
              <a:gd name="adj" fmla="val 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 source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049049A5-9C52-C453-5177-0F6F99F0B81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5035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17;p52">
            <a:extLst>
              <a:ext uri="{FF2B5EF4-FFF2-40B4-BE49-F238E27FC236}">
                <a16:creationId xmlns:a16="http://schemas.microsoft.com/office/drawing/2014/main" id="{15615C8D-AE56-7746-7E4C-9BC55B132BCB}"/>
              </a:ext>
            </a:extLst>
          </p:cNvPr>
          <p:cNvSpPr/>
          <p:nvPr/>
        </p:nvSpPr>
        <p:spPr>
          <a:xfrm>
            <a:off x="602827" y="2689772"/>
            <a:ext cx="1760006" cy="1732809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0A05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ym typeface="Arial"/>
              </a:rPr>
              <a:t>Книги</a:t>
            </a:r>
            <a:r>
              <a:rPr lang="en-US" sz="2000" dirty="0">
                <a:sym typeface="Arial"/>
              </a:rPr>
              <a:t> (</a:t>
            </a:r>
            <a:r>
              <a:rPr lang="en-US" sz="2000" dirty="0"/>
              <a:t>pdf)</a:t>
            </a:r>
            <a:endParaRPr sz="2000" dirty="0"/>
          </a:p>
        </p:txBody>
      </p:sp>
      <p:sp>
        <p:nvSpPr>
          <p:cNvPr id="9" name="Google Shape;418;p52">
            <a:extLst>
              <a:ext uri="{FF2B5EF4-FFF2-40B4-BE49-F238E27FC236}">
                <a16:creationId xmlns:a16="http://schemas.microsoft.com/office/drawing/2014/main" id="{2E815DB0-C204-C000-347E-6A5DF8F5F28C}"/>
              </a:ext>
            </a:extLst>
          </p:cNvPr>
          <p:cNvSpPr/>
          <p:nvPr/>
        </p:nvSpPr>
        <p:spPr>
          <a:xfrm>
            <a:off x="2757321" y="4770614"/>
            <a:ext cx="1667825" cy="1741619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SB Sans Text" panose="020B0503040504020204" pitchFamily="34" charset="77"/>
                <a:sym typeface="Arial"/>
              </a:rPr>
              <a:t>.wav/.mp3</a:t>
            </a:r>
            <a:endParaRPr dirty="0">
              <a:latin typeface="SB Sans Text" panose="020B0503040504020204" pitchFamily="34" charset="77"/>
              <a:sym typeface="Arial"/>
            </a:endParaRPr>
          </a:p>
        </p:txBody>
      </p:sp>
      <p:sp>
        <p:nvSpPr>
          <p:cNvPr id="10" name="Google Shape;419;p52">
            <a:extLst>
              <a:ext uri="{FF2B5EF4-FFF2-40B4-BE49-F238E27FC236}">
                <a16:creationId xmlns:a16="http://schemas.microsoft.com/office/drawing/2014/main" id="{A0859A5E-7290-019B-762C-69AE9B1370AE}"/>
              </a:ext>
            </a:extLst>
          </p:cNvPr>
          <p:cNvSpPr/>
          <p:nvPr/>
        </p:nvSpPr>
        <p:spPr>
          <a:xfrm>
            <a:off x="3739032" y="3052996"/>
            <a:ext cx="1894974" cy="1056515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ym typeface="Arial"/>
              </a:rPr>
              <a:t>UROMAN</a:t>
            </a:r>
            <a:endParaRPr sz="2000" dirty="0">
              <a:sym typeface="Arial"/>
            </a:endParaRPr>
          </a:p>
        </p:txBody>
      </p:sp>
      <p:sp>
        <p:nvSpPr>
          <p:cNvPr id="11" name="Google Shape;420;p52">
            <a:extLst>
              <a:ext uri="{FF2B5EF4-FFF2-40B4-BE49-F238E27FC236}">
                <a16:creationId xmlns:a16="http://schemas.microsoft.com/office/drawing/2014/main" id="{677610C3-2A68-01B2-3022-D1F2D7F00EE2}"/>
              </a:ext>
            </a:extLst>
          </p:cNvPr>
          <p:cNvSpPr/>
          <p:nvPr/>
        </p:nvSpPr>
        <p:spPr>
          <a:xfrm>
            <a:off x="6323751" y="3733971"/>
            <a:ext cx="2388387" cy="148627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ym typeface="Arial"/>
              </a:rPr>
              <a:t>CTC Aligner</a:t>
            </a:r>
            <a:endParaRPr sz="2000" dirty="0">
              <a:sym typeface="Arial"/>
            </a:endParaRPr>
          </a:p>
        </p:txBody>
      </p:sp>
      <p:cxnSp>
        <p:nvCxnSpPr>
          <p:cNvPr id="12" name="Google Shape;421;p52">
            <a:extLst>
              <a:ext uri="{FF2B5EF4-FFF2-40B4-BE49-F238E27FC236}">
                <a16:creationId xmlns:a16="http://schemas.microsoft.com/office/drawing/2014/main" id="{F7C4E0FD-4295-BE04-457A-220068BB6E3A}"/>
              </a:ext>
            </a:extLst>
          </p:cNvPr>
          <p:cNvCxnSpPr>
            <a:stCxn id="8" idx="4"/>
            <a:endCxn id="10" idx="1"/>
          </p:cNvCxnSpPr>
          <p:nvPr/>
        </p:nvCxnSpPr>
        <p:spPr>
          <a:xfrm>
            <a:off x="2362833" y="3556177"/>
            <a:ext cx="1376199" cy="2507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" name="Google Shape;422;p52">
            <a:extLst>
              <a:ext uri="{FF2B5EF4-FFF2-40B4-BE49-F238E27FC236}">
                <a16:creationId xmlns:a16="http://schemas.microsoft.com/office/drawing/2014/main" id="{B662E2E7-BF5B-A2BF-1132-E878D5692782}"/>
              </a:ext>
            </a:extLst>
          </p:cNvPr>
          <p:cNvCxnSpPr>
            <a:stCxn id="9" idx="4"/>
            <a:endCxn id="11" idx="1"/>
          </p:cNvCxnSpPr>
          <p:nvPr/>
        </p:nvCxnSpPr>
        <p:spPr>
          <a:xfrm flipV="1">
            <a:off x="4425146" y="4477110"/>
            <a:ext cx="1898605" cy="116431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423;p52">
            <a:extLst>
              <a:ext uri="{FF2B5EF4-FFF2-40B4-BE49-F238E27FC236}">
                <a16:creationId xmlns:a16="http://schemas.microsoft.com/office/drawing/2014/main" id="{CA979FE8-94F8-0291-F274-600FF4A3EF66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634006" y="3581254"/>
            <a:ext cx="689745" cy="895856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" name="Google Shape;424;p52">
            <a:extLst>
              <a:ext uri="{FF2B5EF4-FFF2-40B4-BE49-F238E27FC236}">
                <a16:creationId xmlns:a16="http://schemas.microsoft.com/office/drawing/2014/main" id="{B1A7FB4A-9804-3405-DF4C-782150F7E3FA}"/>
              </a:ext>
            </a:extLst>
          </p:cNvPr>
          <p:cNvSpPr/>
          <p:nvPr/>
        </p:nvSpPr>
        <p:spPr>
          <a:xfrm>
            <a:off x="9739958" y="3579301"/>
            <a:ext cx="1760006" cy="1732809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E2E </a:t>
            </a:r>
            <a:r>
              <a:rPr lang="en-US" sz="2000" dirty="0" err="1"/>
              <a:t>разметка</a:t>
            </a:r>
            <a:r>
              <a:rPr lang="en-US" sz="2000" dirty="0">
                <a:sym typeface="Arial"/>
              </a:rPr>
              <a:t> </a:t>
            </a:r>
            <a:endParaRPr sz="2000" dirty="0">
              <a:sym typeface="Arial"/>
            </a:endParaRPr>
          </a:p>
        </p:txBody>
      </p:sp>
      <p:cxnSp>
        <p:nvCxnSpPr>
          <p:cNvPr id="16" name="Google Shape;425;p52">
            <a:extLst>
              <a:ext uri="{FF2B5EF4-FFF2-40B4-BE49-F238E27FC236}">
                <a16:creationId xmlns:a16="http://schemas.microsoft.com/office/drawing/2014/main" id="{BDE35508-2818-A05D-F2D0-74DAA8EDD06E}"/>
              </a:ext>
            </a:extLst>
          </p:cNvPr>
          <p:cNvCxnSpPr>
            <a:stCxn id="11" idx="3"/>
            <a:endCxn id="15" idx="2"/>
          </p:cNvCxnSpPr>
          <p:nvPr/>
        </p:nvCxnSpPr>
        <p:spPr>
          <a:xfrm flipV="1">
            <a:off x="8712138" y="4445706"/>
            <a:ext cx="1027820" cy="3140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" name="Google Shape;426;p52">
            <a:extLst>
              <a:ext uri="{FF2B5EF4-FFF2-40B4-BE49-F238E27FC236}">
                <a16:creationId xmlns:a16="http://schemas.microsoft.com/office/drawing/2014/main" id="{7B08A012-5A9C-99CD-16A0-E93BB2266817}"/>
              </a:ext>
            </a:extLst>
          </p:cNvPr>
          <p:cNvSpPr/>
          <p:nvPr/>
        </p:nvSpPr>
        <p:spPr>
          <a:xfrm>
            <a:off x="6163751" y="1817350"/>
            <a:ext cx="3942211" cy="8095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A05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n>
                  <a:solidFill>
                    <a:sysClr val="windowText" lastClr="000000"/>
                  </a:solidFill>
                </a:ln>
              </a:rPr>
              <a:t>ittei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2000" dirty="0" err="1">
                <a:ln>
                  <a:solidFill>
                    <a:sysClr val="windowText" lastClr="000000"/>
                  </a:solidFill>
                </a:ln>
              </a:rPr>
              <a:t>yryldashyp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2000" dirty="0" err="1">
                <a:ln>
                  <a:solidFill>
                    <a:sysClr val="windowText" lastClr="000000"/>
                  </a:solidFill>
                </a:ln>
              </a:rPr>
              <a:t>myshyktai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2000" dirty="0" err="1">
                <a:ln>
                  <a:solidFill>
                    <a:sysClr val="windowText" lastClr="000000"/>
                  </a:solidFill>
                </a:ln>
              </a:rPr>
              <a:t>kyiyldashyp</a:t>
            </a:r>
            <a:r>
              <a:rPr lang="en-US" sz="2000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2000" dirty="0" err="1">
                <a:ln>
                  <a:solidFill>
                    <a:sysClr val="windowText" lastClr="000000"/>
                  </a:solidFill>
                </a:ln>
              </a:rPr>
              <a:t>talashyp</a:t>
            </a:r>
            <a:endParaRPr sz="2000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9" name="Google Shape;428;p52">
            <a:extLst>
              <a:ext uri="{FF2B5EF4-FFF2-40B4-BE49-F238E27FC236}">
                <a16:creationId xmlns:a16="http://schemas.microsoft.com/office/drawing/2014/main" id="{C2C6977B-E644-1E19-873D-7EC8B9B9ABD4}"/>
              </a:ext>
            </a:extLst>
          </p:cNvPr>
          <p:cNvSpPr/>
          <p:nvPr/>
        </p:nvSpPr>
        <p:spPr>
          <a:xfrm>
            <a:off x="2757321" y="1155399"/>
            <a:ext cx="3118501" cy="80958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0A05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иттей</a:t>
            </a:r>
            <a:r>
              <a:rPr lang="en-US" sz="2000" dirty="0"/>
              <a:t> </a:t>
            </a:r>
            <a:r>
              <a:rPr lang="en-US" sz="2000" dirty="0" err="1"/>
              <a:t>ырылдашып</a:t>
            </a:r>
            <a:r>
              <a:rPr lang="en-US" sz="2000" dirty="0"/>
              <a:t> </a:t>
            </a:r>
            <a:r>
              <a:rPr lang="en-US" sz="2000" dirty="0" err="1"/>
              <a:t>мышыктай</a:t>
            </a:r>
            <a:r>
              <a:rPr lang="en-US" sz="2000" dirty="0"/>
              <a:t> </a:t>
            </a:r>
            <a:r>
              <a:rPr lang="en-US" sz="2000" dirty="0" err="1"/>
              <a:t>кыйылдашып</a:t>
            </a:r>
            <a:r>
              <a:rPr lang="en-US" sz="2000" dirty="0"/>
              <a:t> </a:t>
            </a:r>
            <a:r>
              <a:rPr lang="en-US" sz="2000" dirty="0" err="1"/>
              <a:t>талашып</a:t>
            </a:r>
            <a:endParaRPr lang="ru-RU" sz="2000" dirty="0"/>
          </a:p>
        </p:txBody>
      </p:sp>
      <p:sp>
        <p:nvSpPr>
          <p:cNvPr id="21" name="Заголовок 15">
            <a:extLst>
              <a:ext uri="{FF2B5EF4-FFF2-40B4-BE49-F238E27FC236}">
                <a16:creationId xmlns:a16="http://schemas.microsoft.com/office/drawing/2014/main" id="{2A11882A-6B36-906C-2851-BAE05C155C6A}"/>
              </a:ext>
            </a:extLst>
          </p:cNvPr>
          <p:cNvSpPr txBox="1">
            <a:spLocks/>
          </p:cNvSpPr>
          <p:nvPr/>
        </p:nvSpPr>
        <p:spPr>
          <a:xfrm>
            <a:off x="685800" y="365125"/>
            <a:ext cx="10254343" cy="8921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A051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CTC-Forced alignment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CAC7EA1-71C5-FC23-8E58-D67F644500D5}"/>
              </a:ext>
            </a:extLst>
          </p:cNvPr>
          <p:cNvCxnSpPr>
            <a:endCxn id="19" idx="2"/>
          </p:cNvCxnSpPr>
          <p:nvPr/>
        </p:nvCxnSpPr>
        <p:spPr>
          <a:xfrm flipV="1">
            <a:off x="3014133" y="1964987"/>
            <a:ext cx="1302439" cy="1595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20DF4CD5-0B4D-C368-378A-1F0C752C8550}"/>
              </a:ext>
            </a:extLst>
          </p:cNvPr>
          <p:cNvCxnSpPr>
            <a:endCxn id="17" idx="2"/>
          </p:cNvCxnSpPr>
          <p:nvPr/>
        </p:nvCxnSpPr>
        <p:spPr>
          <a:xfrm flipV="1">
            <a:off x="5943600" y="2626938"/>
            <a:ext cx="2191257" cy="1276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Текст 5">
            <a:extLst>
              <a:ext uri="{FF2B5EF4-FFF2-40B4-BE49-F238E27FC236}">
                <a16:creationId xmlns:a16="http://schemas.microsoft.com/office/drawing/2014/main" id="{DE3EB4DD-8170-CC8C-6483-819B7911709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66968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F3EBFE-18BD-4F17-6B89-ED74D65A7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CTC-Forced alignment: </a:t>
            </a:r>
            <a:r>
              <a:rPr lang="ru-RU" dirty="0"/>
              <a:t>алгоритм 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AEFAD4-C3A0-95CB-160D-1683F8C83C84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504686" y="1303506"/>
            <a:ext cx="10537687" cy="4927031"/>
          </a:xfrm>
        </p:spPr>
        <p:txBody>
          <a:bodyPr>
            <a:noAutofit/>
          </a:bodyPr>
          <a:lstStyle/>
          <a:p>
            <a:r>
              <a:rPr lang="ru-RU" b="1" dirty="0"/>
              <a:t>Входные данные:</a:t>
            </a:r>
            <a:endParaRPr lang="ru-RU" dirty="0"/>
          </a:p>
          <a:p>
            <a:pPr lvl="1"/>
            <a:r>
              <a:rPr lang="ru-RU" sz="2000" dirty="0"/>
              <a:t>Аудиозапись, преобразованная в последовательность акустических признаков (фреймов) </a:t>
            </a:r>
            <a:r>
              <a:rPr lang="en" sz="2000" dirty="0"/>
              <a:t>X = [x1, x2, ..., </a:t>
            </a:r>
            <a:r>
              <a:rPr lang="en" sz="2000" dirty="0" err="1"/>
              <a:t>xT</a:t>
            </a:r>
            <a:r>
              <a:rPr lang="en" sz="2000" dirty="0"/>
              <a:t>].</a:t>
            </a:r>
          </a:p>
          <a:p>
            <a:pPr lvl="1"/>
            <a:r>
              <a:rPr lang="ru-RU" sz="2000" dirty="0"/>
              <a:t>Транскрипция — последовательность слов или символов </a:t>
            </a:r>
            <a:r>
              <a:rPr lang="en" sz="2000" dirty="0"/>
              <a:t>Y = [y1, y2, ..., </a:t>
            </a:r>
            <a:r>
              <a:rPr lang="en" sz="2000" dirty="0" err="1"/>
              <a:t>yU</a:t>
            </a:r>
            <a:r>
              <a:rPr lang="en" sz="2000" dirty="0"/>
              <a:t>].</a:t>
            </a:r>
          </a:p>
          <a:p>
            <a:r>
              <a:rPr lang="ru-RU" b="1" dirty="0"/>
              <a:t>Проход модели:</a:t>
            </a:r>
            <a:r>
              <a:rPr lang="ru-RU" dirty="0"/>
              <a:t> Акустические признаки </a:t>
            </a:r>
            <a:r>
              <a:rPr lang="en" dirty="0"/>
              <a:t>X </a:t>
            </a:r>
            <a:r>
              <a:rPr lang="ru-RU" dirty="0"/>
              <a:t>пропускаются через предварительно обученную </a:t>
            </a:r>
            <a:r>
              <a:rPr lang="en" dirty="0"/>
              <a:t>CTC-</a:t>
            </a:r>
            <a:r>
              <a:rPr lang="ru-RU" dirty="0"/>
              <a:t>модель</a:t>
            </a:r>
            <a:r>
              <a:rPr lang="en" dirty="0"/>
              <a:t>. </a:t>
            </a:r>
            <a:r>
              <a:rPr lang="ru-RU" dirty="0"/>
              <a:t>На выходе получается матрица вероятностей </a:t>
            </a:r>
            <a:r>
              <a:rPr lang="en" dirty="0"/>
              <a:t>P </a:t>
            </a:r>
            <a:r>
              <a:rPr lang="ru-RU" dirty="0"/>
              <a:t>размером </a:t>
            </a:r>
            <a:r>
              <a:rPr lang="en" dirty="0"/>
              <a:t>T x N, </a:t>
            </a:r>
            <a:r>
              <a:rPr lang="ru-RU" dirty="0"/>
              <a:t>где </a:t>
            </a:r>
            <a:r>
              <a:rPr lang="en" dirty="0"/>
              <a:t>N — </a:t>
            </a:r>
            <a:r>
              <a:rPr lang="ru-RU" dirty="0"/>
              <a:t>размер алфавита (включая специальный токен </a:t>
            </a:r>
            <a:r>
              <a:rPr lang="en" dirty="0"/>
              <a:t>blank). </a:t>
            </a:r>
            <a:r>
              <a:rPr lang="ru-RU" dirty="0"/>
              <a:t>Каждый элемент </a:t>
            </a:r>
            <a:r>
              <a:rPr lang="en" dirty="0"/>
              <a:t>P(t, k) — </a:t>
            </a:r>
            <a:r>
              <a:rPr lang="ru-RU" dirty="0"/>
              <a:t>это вероятность того, что на фрейме </a:t>
            </a:r>
            <a:r>
              <a:rPr lang="en" dirty="0"/>
              <a:t>t </a:t>
            </a:r>
            <a:r>
              <a:rPr lang="ru-RU" dirty="0"/>
              <a:t>модель предсказывает символ </a:t>
            </a:r>
            <a:r>
              <a:rPr lang="en" dirty="0"/>
              <a:t>k</a:t>
            </a:r>
          </a:p>
          <a:p>
            <a:r>
              <a:rPr lang="ru-RU" b="1" dirty="0"/>
              <a:t>Сопоставление транскрипции:</a:t>
            </a:r>
            <a:r>
              <a:rPr lang="ru-RU" dirty="0"/>
              <a:t> Текстовая транскрипция </a:t>
            </a:r>
            <a:r>
              <a:rPr lang="en" dirty="0"/>
              <a:t>Y </a:t>
            </a:r>
            <a:r>
              <a:rPr lang="ru-RU" dirty="0"/>
              <a:t>преобразуется в последовательность меток </a:t>
            </a:r>
            <a:r>
              <a:rPr lang="en" dirty="0"/>
              <a:t>L, </a:t>
            </a:r>
            <a:r>
              <a:rPr lang="ru-RU" dirty="0"/>
              <a:t>совместимую с алфавитом модели </a:t>
            </a:r>
            <a:r>
              <a:rPr lang="ru-RU" b="1" dirty="0"/>
              <a:t>Выравнивание:</a:t>
            </a:r>
            <a:r>
              <a:rPr lang="ru-RU" dirty="0"/>
              <a:t> Алгоритм ищет </a:t>
            </a:r>
            <a:r>
              <a:rPr lang="ru-RU" b="1" dirty="0"/>
              <a:t>наиболее вероятное выравнивание</a:t>
            </a:r>
            <a:r>
              <a:rPr lang="ru-RU" dirty="0"/>
              <a:t> между последовательностью фреймов </a:t>
            </a:r>
            <a:r>
              <a:rPr lang="en" dirty="0"/>
              <a:t>X </a:t>
            </a:r>
            <a:r>
              <a:rPr lang="ru-RU" dirty="0"/>
              <a:t>и метками </a:t>
            </a:r>
            <a:r>
              <a:rPr lang="en" dirty="0"/>
              <a:t>L. </a:t>
            </a:r>
          </a:p>
          <a:p>
            <a:r>
              <a:rPr lang="ru-RU" b="1" dirty="0"/>
              <a:t>Выходные данные:</a:t>
            </a:r>
            <a:r>
              <a:rPr lang="ru-RU" dirty="0"/>
              <a:t> Для каждого фрейма аудио присваивается метка символа (или </a:t>
            </a:r>
            <a:r>
              <a:rPr lang="en" dirty="0"/>
              <a:t>blank), </a:t>
            </a:r>
            <a:r>
              <a:rPr lang="ru-RU" dirty="0"/>
              <a:t>указывающая, какой сегмент транскрипции произносится в этот момент времени.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4B3DD543-ECA3-0876-641E-0EE8B3025CB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52535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2E067-E5FF-A328-4D46-B4006D434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DBA47-B139-8014-F567-273C5F54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09" y="2693008"/>
            <a:ext cx="10263981" cy="1325563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Модели</a:t>
            </a:r>
            <a:r>
              <a:rPr lang="en-US" dirty="0"/>
              <a:t> </a:t>
            </a:r>
            <a:r>
              <a:rPr lang="ru-RU" dirty="0"/>
              <a:t>и обучение</a:t>
            </a:r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A036F01B-3707-A6D7-CFC9-BA12F9B5A45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3331551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0E06F5-B231-FEF9-E356-F5815E9AB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Цилиндр 1">
            <a:extLst>
              <a:ext uri="{FF2B5EF4-FFF2-40B4-BE49-F238E27FC236}">
                <a16:creationId xmlns:a16="http://schemas.microsoft.com/office/drawing/2014/main" id="{AC1434CE-9D5D-9988-8A2F-449B7F9465C8}"/>
              </a:ext>
            </a:extLst>
          </p:cNvPr>
          <p:cNvSpPr/>
          <p:nvPr/>
        </p:nvSpPr>
        <p:spPr>
          <a:xfrm>
            <a:off x="4464252" y="1257300"/>
            <a:ext cx="7755373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22583-6BF3-D1F3-9233-8F9C80F4F449}"/>
              </a:ext>
            </a:extLst>
          </p:cNvPr>
          <p:cNvSpPr txBox="1"/>
          <p:nvPr/>
        </p:nvSpPr>
        <p:spPr>
          <a:xfrm>
            <a:off x="255051" y="1366445"/>
            <a:ext cx="4209201" cy="2355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000" dirty="0"/>
              <a:t>Русский (</a:t>
            </a:r>
            <a:r>
              <a:rPr lang="en-US" sz="2000" dirty="0"/>
              <a:t>high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000" dirty="0"/>
              <a:t>Киргизский (</a:t>
            </a:r>
            <a:r>
              <a:rPr lang="ru-RU" sz="2000" dirty="0" err="1"/>
              <a:t>l</a:t>
            </a:r>
            <a:r>
              <a:rPr lang="en-US" sz="2000" dirty="0"/>
              <a:t>ow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CTC-forced alignment </a:t>
            </a:r>
          </a:p>
        </p:txBody>
      </p:sp>
      <p:sp>
        <p:nvSpPr>
          <p:cNvPr id="4" name="Цилиндр 3">
            <a:extLst>
              <a:ext uri="{FF2B5EF4-FFF2-40B4-BE49-F238E27FC236}">
                <a16:creationId xmlns:a16="http://schemas.microsoft.com/office/drawing/2014/main" id="{9A7858E5-C590-B263-CB20-02EED26A7B5B}"/>
              </a:ext>
            </a:extLst>
          </p:cNvPr>
          <p:cNvSpPr/>
          <p:nvPr/>
        </p:nvSpPr>
        <p:spPr>
          <a:xfrm>
            <a:off x="8125296" y="2091267"/>
            <a:ext cx="3604454" cy="4078914"/>
          </a:xfrm>
          <a:prstGeom prst="can">
            <a:avLst>
              <a:gd name="adj" fmla="val 9539"/>
            </a:avLst>
          </a:prstGeom>
          <a:noFill/>
          <a:ln>
            <a:solidFill>
              <a:srgbClr val="FD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8" name="Цилиндр 7">
            <a:extLst>
              <a:ext uri="{FF2B5EF4-FFF2-40B4-BE49-F238E27FC236}">
                <a16:creationId xmlns:a16="http://schemas.microsoft.com/office/drawing/2014/main" id="{6413C306-51C3-F69D-EC2A-E1F9BFBF8B4C}"/>
              </a:ext>
            </a:extLst>
          </p:cNvPr>
          <p:cNvSpPr/>
          <p:nvPr/>
        </p:nvSpPr>
        <p:spPr>
          <a:xfrm>
            <a:off x="8403415" y="4987018"/>
            <a:ext cx="1100508" cy="1064780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 source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76C95EC6-A8F6-3D83-7911-358369DE092F}"/>
              </a:ext>
            </a:extLst>
          </p:cNvPr>
          <p:cNvSpPr/>
          <p:nvPr/>
        </p:nvSpPr>
        <p:spPr>
          <a:xfrm>
            <a:off x="9643238" y="4987018"/>
            <a:ext cx="1625035" cy="1098344"/>
          </a:xfrm>
          <a:prstGeom prst="can">
            <a:avLst>
              <a:gd name="adj" fmla="val 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CTC-forced alignment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" name="Заголовок 15">
            <a:extLst>
              <a:ext uri="{FF2B5EF4-FFF2-40B4-BE49-F238E27FC236}">
                <a16:creationId xmlns:a16="http://schemas.microsoft.com/office/drawing/2014/main" id="{AC496991-88AB-69CA-7531-6DAAE1639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en-US" sz="4400" dirty="0"/>
              <a:t>CTC-Forced alignment</a:t>
            </a:r>
            <a:endParaRPr lang="ru-RU" sz="4400" dirty="0"/>
          </a:p>
        </p:txBody>
      </p:sp>
      <p:sp>
        <p:nvSpPr>
          <p:cNvPr id="11" name="Цилиндр 10">
            <a:extLst>
              <a:ext uri="{FF2B5EF4-FFF2-40B4-BE49-F238E27FC236}">
                <a16:creationId xmlns:a16="http://schemas.microsoft.com/office/drawing/2014/main" id="{A1FE4499-B08C-F6CD-F5F5-64EC342546AA}"/>
              </a:ext>
            </a:extLst>
          </p:cNvPr>
          <p:cNvSpPr/>
          <p:nvPr/>
        </p:nvSpPr>
        <p:spPr>
          <a:xfrm>
            <a:off x="4626510" y="2091267"/>
            <a:ext cx="3604454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EE1E8CA8-4E9C-D4BE-3CF4-17001AE344A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334201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78C04C9-1C21-03DE-AE6C-B6E2BB496768}"/>
              </a:ext>
            </a:extLst>
          </p:cNvPr>
          <p:cNvSpPr txBox="1"/>
          <p:nvPr/>
        </p:nvSpPr>
        <p:spPr>
          <a:xfrm>
            <a:off x="685800" y="1008287"/>
            <a:ext cx="6832832" cy="5709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ru-RU" sz="2000" b="1" dirty="0"/>
              <a:t>Звук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cs typeface="+mn-cs"/>
              </a:rPr>
              <a:t>Мало данных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cs typeface="+mn-cs"/>
              </a:rPr>
              <a:t>Out of domain </a:t>
            </a:r>
            <a:r>
              <a:rPr lang="ru-RU" sz="2000" dirty="0">
                <a:cs typeface="+mn-cs"/>
              </a:rPr>
              <a:t>речь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cs typeface="+mn-cs"/>
              </a:rPr>
              <a:t>«Качественная речь»: </a:t>
            </a:r>
            <a:r>
              <a:rPr lang="en-US" sz="2000" dirty="0">
                <a:cs typeface="+mn-cs"/>
              </a:rPr>
              <a:t>single speaker, </a:t>
            </a:r>
            <a:r>
              <a:rPr lang="ru-RU" sz="2000" dirty="0">
                <a:cs typeface="+mn-cs"/>
              </a:rPr>
              <a:t>нет прерываний, дефектов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</a:pPr>
            <a:r>
              <a:rPr lang="ru-RU" sz="2000" b="1" dirty="0"/>
              <a:t>Тексты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cs typeface="+mn-cs"/>
              </a:rPr>
              <a:t>Малый словарный запас 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cs typeface="+mn-cs"/>
              </a:rPr>
              <a:t>Out of domain </a:t>
            </a:r>
            <a:r>
              <a:rPr lang="ru-RU" sz="2000" dirty="0">
                <a:cs typeface="+mn-cs"/>
              </a:rPr>
              <a:t>текст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cs typeface="+mn-cs"/>
              </a:rPr>
              <a:t>Отсутствие </a:t>
            </a:r>
            <a:r>
              <a:rPr lang="en-US" sz="2000" dirty="0">
                <a:cs typeface="+mn-cs"/>
              </a:rPr>
              <a:t>code switching (</a:t>
            </a:r>
            <a:r>
              <a:rPr lang="ru-RU" sz="2000" dirty="0">
                <a:cs typeface="+mn-cs"/>
              </a:rPr>
              <a:t>только киргизский)</a:t>
            </a:r>
          </a:p>
          <a:p>
            <a:pPr marL="342900" lvl="1" indent="-342900">
              <a:lnSpc>
                <a:spcPct val="150000"/>
              </a:lnSpc>
              <a:spcBef>
                <a:spcPts val="0"/>
              </a:spcBef>
              <a:buSzPts val="2400"/>
              <a:buFont typeface="Arial" panose="020B0604020202020204" pitchFamily="34" charset="0"/>
              <a:buChar char="•"/>
            </a:pPr>
            <a:r>
              <a:rPr lang="ru-RU" sz="2000" dirty="0">
                <a:cs typeface="+mn-cs"/>
              </a:rPr>
              <a:t>Отличные правила разметки (обработка слов паразитов, обрывов слов и </a:t>
            </a:r>
            <a:r>
              <a:rPr lang="ru-RU" sz="2000" dirty="0" err="1">
                <a:cs typeface="+mn-cs"/>
              </a:rPr>
              <a:t>тд</a:t>
            </a:r>
            <a:r>
              <a:rPr lang="ru-RU" sz="2000" dirty="0">
                <a:cs typeface="+mn-cs"/>
              </a:rPr>
              <a:t>)</a:t>
            </a: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F09434ED-DFB1-8497-A5F1-A3CF01BE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Выводы, предположения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A6FD8E78-B712-AC6C-00D5-2FCB56E293E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1547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9C5CE-E5B0-2FCD-0BB7-6BD1FA798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B7B6AB73-E045-509E-5766-9B32197F6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Синтетика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3F610F5-7871-B22B-4488-D12708C48490}"/>
              </a:ext>
            </a:extLst>
          </p:cNvPr>
          <p:cNvSpPr/>
          <p:nvPr/>
        </p:nvSpPr>
        <p:spPr>
          <a:xfrm>
            <a:off x="4877650" y="2803936"/>
            <a:ext cx="2597921" cy="905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Text-to-Speech model (TTS)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17436-8566-DFC7-22CF-91495EFB2B0F}"/>
              </a:ext>
            </a:extLst>
          </p:cNvPr>
          <p:cNvSpPr txBox="1"/>
          <p:nvPr/>
        </p:nvSpPr>
        <p:spPr>
          <a:xfrm>
            <a:off x="407168" y="3079233"/>
            <a:ext cx="3556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ittei</a:t>
            </a:r>
            <a:r>
              <a:rPr lang="en-US" sz="2000" dirty="0"/>
              <a:t> </a:t>
            </a:r>
            <a:r>
              <a:rPr lang="en-US" sz="2000" dirty="0" err="1"/>
              <a:t>yryldashyp</a:t>
            </a:r>
            <a:r>
              <a:rPr lang="en-US" sz="2000" dirty="0"/>
              <a:t> </a:t>
            </a:r>
            <a:r>
              <a:rPr lang="en-US" sz="2000" dirty="0" err="1"/>
              <a:t>myshyktai</a:t>
            </a:r>
            <a:r>
              <a:rPr lang="en-US" sz="2000" dirty="0"/>
              <a:t> </a:t>
            </a:r>
            <a:endParaRPr lang="ru-RU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7810595-CCBE-1877-44DF-62E65F361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612" y="2639307"/>
            <a:ext cx="2058520" cy="1235112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C7BCE3D7-2B14-FA81-FD6D-984086EE48B7}"/>
              </a:ext>
            </a:extLst>
          </p:cNvPr>
          <p:cNvCxnSpPr>
            <a:cxnSpLocks/>
          </p:cNvCxnSpPr>
          <p:nvPr/>
        </p:nvCxnSpPr>
        <p:spPr>
          <a:xfrm>
            <a:off x="3963883" y="3263899"/>
            <a:ext cx="7504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CCA8E8E8-A104-8B07-FE63-6EEB97C9C2A6}"/>
              </a:ext>
            </a:extLst>
          </p:cNvPr>
          <p:cNvCxnSpPr>
            <a:endCxn id="8" idx="1"/>
          </p:cNvCxnSpPr>
          <p:nvPr/>
        </p:nvCxnSpPr>
        <p:spPr>
          <a:xfrm>
            <a:off x="7562335" y="3256863"/>
            <a:ext cx="990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Текст 5">
            <a:extLst>
              <a:ext uri="{FF2B5EF4-FFF2-40B4-BE49-F238E27FC236}">
                <a16:creationId xmlns:a16="http://schemas.microsoft.com/office/drawing/2014/main" id="{C0A04998-03BA-AACB-B4BE-8173129F0D2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8871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33D14-3D3B-8FC2-9245-CBAD2C26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522673FA-58A9-E645-44B1-D895DFE7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 err="1"/>
              <a:t>Псевдодоменная</a:t>
            </a:r>
            <a:r>
              <a:rPr lang="ru-RU" sz="4400" dirty="0"/>
              <a:t> синтетика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B210219A-CC53-31C4-B888-52C12C43CB75}"/>
              </a:ext>
            </a:extLst>
          </p:cNvPr>
          <p:cNvSpPr/>
          <p:nvPr/>
        </p:nvSpPr>
        <p:spPr>
          <a:xfrm>
            <a:off x="4620156" y="4028475"/>
            <a:ext cx="2597921" cy="905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Text-to-Speech model (TTS)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9A82A-2677-6CFE-3F62-01526CF04BEF}"/>
              </a:ext>
            </a:extLst>
          </p:cNvPr>
          <p:cNvSpPr txBox="1"/>
          <p:nvPr/>
        </p:nvSpPr>
        <p:spPr>
          <a:xfrm>
            <a:off x="954384" y="1281689"/>
            <a:ext cx="23244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какая сегодня погода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60D7CDE7-01F2-C5C1-F444-2A40FF4AE1F2}"/>
              </a:ext>
            </a:extLst>
          </p:cNvPr>
          <p:cNvSpPr/>
          <p:nvPr/>
        </p:nvSpPr>
        <p:spPr>
          <a:xfrm>
            <a:off x="680964" y="2523145"/>
            <a:ext cx="2597921" cy="905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Machine Translation model (</a:t>
            </a:r>
            <a:r>
              <a:rPr lang="en-US" sz="2000" dirty="0" err="1">
                <a:solidFill>
                  <a:schemeClr val="tx1"/>
                </a:solidFill>
              </a:rPr>
              <a:t>ru</a:t>
            </a:r>
            <a:r>
              <a:rPr lang="en-US" sz="2000" dirty="0">
                <a:solidFill>
                  <a:schemeClr val="tx1"/>
                </a:solidFill>
              </a:rPr>
              <a:t>-&gt;</a:t>
            </a:r>
            <a:r>
              <a:rPr lang="en-US" sz="2000" dirty="0" err="1">
                <a:solidFill>
                  <a:schemeClr val="tx1"/>
                </a:solidFill>
              </a:rPr>
              <a:t>ky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385BA-ED5C-E6CF-A2B7-CC81F0903F3D}"/>
              </a:ext>
            </a:extLst>
          </p:cNvPr>
          <p:cNvSpPr txBox="1"/>
          <p:nvPr/>
        </p:nvSpPr>
        <p:spPr>
          <a:xfrm>
            <a:off x="680964" y="4296737"/>
            <a:ext cx="31568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 err="1"/>
              <a:t>бүгүн</a:t>
            </a:r>
            <a:r>
              <a:rPr lang="ru-RU" sz="2000" dirty="0"/>
              <a:t> </a:t>
            </a:r>
            <a:r>
              <a:rPr lang="ru-RU" sz="2000" dirty="0" err="1"/>
              <a:t>аба</a:t>
            </a:r>
            <a:r>
              <a:rPr lang="ru-RU" sz="2000" dirty="0"/>
              <a:t> </a:t>
            </a:r>
            <a:r>
              <a:rPr lang="ru-RU" sz="2000" dirty="0" err="1"/>
              <a:t>ырайы</a:t>
            </a:r>
            <a:r>
              <a:rPr lang="ru-RU" sz="2000" dirty="0"/>
              <a:t> </a:t>
            </a:r>
            <a:r>
              <a:rPr lang="ru-RU" sz="2000" dirty="0" err="1"/>
              <a:t>кандай</a:t>
            </a:r>
            <a:endParaRPr lang="ru-RU" sz="2000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49EDFA82-9093-243B-603D-9CCA4F559694}"/>
              </a:ext>
            </a:extLst>
          </p:cNvPr>
          <p:cNvCxnSpPr/>
          <p:nvPr/>
        </p:nvCxnSpPr>
        <p:spPr>
          <a:xfrm>
            <a:off x="1979924" y="3429000"/>
            <a:ext cx="0" cy="8677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360FF4E-D1EB-E323-FF4E-49A175D303FE}"/>
              </a:ext>
            </a:extLst>
          </p:cNvPr>
          <p:cNvCxnSpPr>
            <a:cxnSpLocks/>
          </p:cNvCxnSpPr>
          <p:nvPr/>
        </p:nvCxnSpPr>
        <p:spPr>
          <a:xfrm>
            <a:off x="1979924" y="1890953"/>
            <a:ext cx="1" cy="54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2D4D864D-D468-6268-1EB7-DECF63FCC29F}"/>
              </a:ext>
            </a:extLst>
          </p:cNvPr>
          <p:cNvCxnSpPr>
            <a:cxnSpLocks/>
          </p:cNvCxnSpPr>
          <p:nvPr/>
        </p:nvCxnSpPr>
        <p:spPr>
          <a:xfrm flipH="1">
            <a:off x="1979923" y="3500051"/>
            <a:ext cx="1" cy="77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74B47EE8-462F-2420-A74A-F62412B7CB30}"/>
              </a:ext>
            </a:extLst>
          </p:cNvPr>
          <p:cNvCxnSpPr/>
          <p:nvPr/>
        </p:nvCxnSpPr>
        <p:spPr>
          <a:xfrm>
            <a:off x="3645243" y="4481401"/>
            <a:ext cx="81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4D630EE-668A-713C-B858-0BCB90AC0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77" y="3863845"/>
            <a:ext cx="2058520" cy="1235112"/>
          </a:xfrm>
          <a:prstGeom prst="rect">
            <a:avLst/>
          </a:prstGeom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CE7724D9-5890-C865-B67A-74C9108BADFB}"/>
              </a:ext>
            </a:extLst>
          </p:cNvPr>
          <p:cNvCxnSpPr>
            <a:cxnSpLocks/>
          </p:cNvCxnSpPr>
          <p:nvPr/>
        </p:nvCxnSpPr>
        <p:spPr>
          <a:xfrm>
            <a:off x="7451584" y="4489656"/>
            <a:ext cx="8150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Текст 5">
            <a:extLst>
              <a:ext uri="{FF2B5EF4-FFF2-40B4-BE49-F238E27FC236}">
                <a16:creationId xmlns:a16="http://schemas.microsoft.com/office/drawing/2014/main" id="{4A06C3AF-99B6-392A-8F0C-49E6C548DC5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677561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BCCD4-7F84-4636-3542-A0878907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B2C5D7C0-4A3F-0A3B-F31A-639EC1DE0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Данные</a:t>
            </a:r>
            <a:r>
              <a:rPr lang="en-US" sz="4400" dirty="0"/>
              <a:t>: </a:t>
            </a:r>
            <a:r>
              <a:rPr lang="ru-RU" sz="4400" dirty="0"/>
              <a:t>синтетика</a:t>
            </a:r>
          </a:p>
        </p:txBody>
      </p:sp>
      <p:sp>
        <p:nvSpPr>
          <p:cNvPr id="3" name="Цилиндр 2">
            <a:extLst>
              <a:ext uri="{FF2B5EF4-FFF2-40B4-BE49-F238E27FC236}">
                <a16:creationId xmlns:a16="http://schemas.microsoft.com/office/drawing/2014/main" id="{5B4963C4-799E-76D1-6B72-9010240B1E34}"/>
              </a:ext>
            </a:extLst>
          </p:cNvPr>
          <p:cNvSpPr/>
          <p:nvPr/>
        </p:nvSpPr>
        <p:spPr>
          <a:xfrm>
            <a:off x="4464252" y="1278332"/>
            <a:ext cx="7391325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0F44E-8C32-1151-78EF-0CB95216EA20}"/>
              </a:ext>
            </a:extLst>
          </p:cNvPr>
          <p:cNvSpPr txBox="1"/>
          <p:nvPr/>
        </p:nvSpPr>
        <p:spPr>
          <a:xfrm>
            <a:off x="255051" y="1366445"/>
            <a:ext cx="4209201" cy="2816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000" dirty="0"/>
              <a:t>Русский (</a:t>
            </a:r>
            <a:r>
              <a:rPr lang="en-US" sz="2000" dirty="0"/>
              <a:t>high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Киргизский (</a:t>
            </a:r>
            <a:r>
              <a:rPr lang="en-US" sz="2000" dirty="0"/>
              <a:t>low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CTC-forced alignment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Синтетика </a:t>
            </a:r>
          </a:p>
        </p:txBody>
      </p:sp>
      <p:sp>
        <p:nvSpPr>
          <p:cNvPr id="8" name="Цилиндр 7">
            <a:extLst>
              <a:ext uri="{FF2B5EF4-FFF2-40B4-BE49-F238E27FC236}">
                <a16:creationId xmlns:a16="http://schemas.microsoft.com/office/drawing/2014/main" id="{CFEED9E1-157E-BE64-FE29-BBD2213EAC35}"/>
              </a:ext>
            </a:extLst>
          </p:cNvPr>
          <p:cNvSpPr/>
          <p:nvPr/>
        </p:nvSpPr>
        <p:spPr>
          <a:xfrm>
            <a:off x="8125296" y="2074334"/>
            <a:ext cx="3435257" cy="4078914"/>
          </a:xfrm>
          <a:prstGeom prst="can">
            <a:avLst>
              <a:gd name="adj" fmla="val 9539"/>
            </a:avLst>
          </a:prstGeom>
          <a:noFill/>
          <a:ln>
            <a:solidFill>
              <a:srgbClr val="FD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5F6D3464-88F9-785E-F4F4-AEBC087885AA}"/>
              </a:ext>
            </a:extLst>
          </p:cNvPr>
          <p:cNvSpPr/>
          <p:nvPr/>
        </p:nvSpPr>
        <p:spPr>
          <a:xfrm>
            <a:off x="8349120" y="4970085"/>
            <a:ext cx="1161022" cy="1064780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 source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0" name="Цилиндр 9">
            <a:extLst>
              <a:ext uri="{FF2B5EF4-FFF2-40B4-BE49-F238E27FC236}">
                <a16:creationId xmlns:a16="http://schemas.microsoft.com/office/drawing/2014/main" id="{FD64AE46-420E-88C1-E99B-FCE2B3C3EC04}"/>
              </a:ext>
            </a:extLst>
          </p:cNvPr>
          <p:cNvSpPr/>
          <p:nvPr/>
        </p:nvSpPr>
        <p:spPr>
          <a:xfrm>
            <a:off x="9588943" y="4970085"/>
            <a:ext cx="1695141" cy="1098344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CTC-forced alignment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1" name="Цилиндр 10">
            <a:extLst>
              <a:ext uri="{FF2B5EF4-FFF2-40B4-BE49-F238E27FC236}">
                <a16:creationId xmlns:a16="http://schemas.microsoft.com/office/drawing/2014/main" id="{D8494CC8-D799-985E-D213-05CA0821485A}"/>
              </a:ext>
            </a:extLst>
          </p:cNvPr>
          <p:cNvSpPr/>
          <p:nvPr/>
        </p:nvSpPr>
        <p:spPr>
          <a:xfrm>
            <a:off x="8193095" y="3398914"/>
            <a:ext cx="3295271" cy="1524301"/>
          </a:xfrm>
          <a:prstGeom prst="can">
            <a:avLst>
              <a:gd name="adj" fmla="val 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Синтетика</a:t>
            </a:r>
          </a:p>
        </p:txBody>
      </p:sp>
      <p:sp>
        <p:nvSpPr>
          <p:cNvPr id="12" name="Цилиндр 11">
            <a:extLst>
              <a:ext uri="{FF2B5EF4-FFF2-40B4-BE49-F238E27FC236}">
                <a16:creationId xmlns:a16="http://schemas.microsoft.com/office/drawing/2014/main" id="{DA87C76A-F290-8B19-9A77-59FA219FDA71}"/>
              </a:ext>
            </a:extLst>
          </p:cNvPr>
          <p:cNvSpPr/>
          <p:nvPr/>
        </p:nvSpPr>
        <p:spPr>
          <a:xfrm>
            <a:off x="4626510" y="2091267"/>
            <a:ext cx="3435257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D40A1A05-BD8E-7BFF-0224-58E90D74136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83626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C737A-D86F-E7C3-EFE8-CC0719464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FB4CA9E5-4D0D-1194-5135-180DB7786BE7}"/>
              </a:ext>
            </a:extLst>
          </p:cNvPr>
          <p:cNvSpPr txBox="1">
            <a:spLocks/>
          </p:cNvSpPr>
          <p:nvPr/>
        </p:nvSpPr>
        <p:spPr>
          <a:xfrm>
            <a:off x="685799" y="1530314"/>
            <a:ext cx="10598285" cy="47485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ru-RU" sz="2000" b="1" dirty="0">
                <a:solidFill>
                  <a:schemeClr val="tx1"/>
                </a:solidFill>
              </a:rPr>
              <a:t>Звук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dirty="0">
                <a:solidFill>
                  <a:schemeClr val="tx1"/>
                </a:solidFill>
              </a:rPr>
              <a:t>Мало данных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dirty="0">
                <a:solidFill>
                  <a:schemeClr val="tx1"/>
                </a:solidFill>
              </a:rPr>
              <a:t>Out of domain </a:t>
            </a:r>
            <a:r>
              <a:rPr lang="ru-RU" dirty="0">
                <a:solidFill>
                  <a:schemeClr val="tx1"/>
                </a:solidFill>
              </a:rPr>
              <a:t>речь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dirty="0">
                <a:solidFill>
                  <a:schemeClr val="tx1"/>
                </a:solidFill>
              </a:rPr>
              <a:t>«Качественная речь»: </a:t>
            </a:r>
            <a:r>
              <a:rPr lang="en-US" dirty="0">
                <a:solidFill>
                  <a:schemeClr val="tx1"/>
                </a:solidFill>
              </a:rPr>
              <a:t>single speaker, </a:t>
            </a:r>
            <a:r>
              <a:rPr lang="ru-RU" dirty="0">
                <a:solidFill>
                  <a:schemeClr val="tx1"/>
                </a:solidFill>
              </a:rPr>
              <a:t>нет прерываний, дефектов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dirty="0">
                <a:solidFill>
                  <a:schemeClr val="tx1"/>
                </a:solidFill>
              </a:rPr>
              <a:t>Однообразная речь</a:t>
            </a:r>
            <a:endParaRPr lang="en-US" dirty="0">
              <a:solidFill>
                <a:schemeClr val="tx1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endParaRPr lang="ru-RU" sz="2000" dirty="0">
              <a:solidFill>
                <a:schemeClr val="tx1"/>
              </a:solidFill>
            </a:endParaRPr>
          </a:p>
          <a:p>
            <a:pPr marL="0" lvl="1" indent="0" algn="just">
              <a:lnSpc>
                <a:spcPct val="100000"/>
              </a:lnSpc>
              <a:spcBef>
                <a:spcPts val="0"/>
              </a:spcBef>
              <a:buSzPts val="2400"/>
              <a:buNone/>
            </a:pPr>
            <a:r>
              <a:rPr lang="ru-RU" sz="2000" b="1" dirty="0">
                <a:solidFill>
                  <a:schemeClr val="tx1"/>
                </a:solidFill>
              </a:rPr>
              <a:t>Тексты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sz="2000" dirty="0">
                <a:solidFill>
                  <a:schemeClr val="tx1"/>
                </a:solidFill>
              </a:rPr>
              <a:t>Малый словарный запас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en-US" sz="2000" dirty="0">
                <a:solidFill>
                  <a:schemeClr val="tx1"/>
                </a:solidFill>
              </a:rPr>
              <a:t>Out of domain </a:t>
            </a:r>
            <a:r>
              <a:rPr lang="ru-RU" sz="2000" dirty="0">
                <a:solidFill>
                  <a:schemeClr val="tx1"/>
                </a:solidFill>
              </a:rPr>
              <a:t>текст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sz="2000" dirty="0">
                <a:solidFill>
                  <a:schemeClr val="tx1"/>
                </a:solidFill>
              </a:rPr>
              <a:t>Отсутствие </a:t>
            </a:r>
            <a:r>
              <a:rPr lang="en-US" sz="2000" dirty="0">
                <a:solidFill>
                  <a:schemeClr val="tx1"/>
                </a:solidFill>
              </a:rPr>
              <a:t>code switching (</a:t>
            </a:r>
            <a:r>
              <a:rPr lang="ru-RU" sz="2000" dirty="0">
                <a:solidFill>
                  <a:schemeClr val="tx1"/>
                </a:solidFill>
              </a:rPr>
              <a:t>только киргизский)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SzPts val="2400"/>
            </a:pPr>
            <a:r>
              <a:rPr lang="ru-RU" sz="2000" dirty="0">
                <a:solidFill>
                  <a:schemeClr val="tx1"/>
                </a:solidFill>
              </a:rPr>
              <a:t>Отличные правила разметки (обработка слов паразитов, </a:t>
            </a:r>
            <a:r>
              <a:rPr lang="ru-RU" sz="2000" dirty="0" err="1">
                <a:solidFill>
                  <a:schemeClr val="tx1"/>
                </a:solidFill>
              </a:rPr>
              <a:t>обрываний</a:t>
            </a:r>
            <a:r>
              <a:rPr lang="ru-RU" sz="2000" dirty="0">
                <a:solidFill>
                  <a:schemeClr val="tx1"/>
                </a:solidFill>
              </a:rPr>
              <a:t> слов и </a:t>
            </a:r>
            <a:r>
              <a:rPr lang="ru-RU" sz="2000" dirty="0" err="1">
                <a:solidFill>
                  <a:schemeClr val="tx1"/>
                </a:solidFill>
              </a:rPr>
              <a:t>тд</a:t>
            </a:r>
            <a:r>
              <a:rPr lang="ru-RU" sz="2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0FC49E80-0D7C-6D73-B199-BCC021056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Выводы, предположения 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19663F-EC74-3BBC-3A8C-429065B5F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986" y="1723369"/>
            <a:ext cx="689575" cy="689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3EAD0F-A90B-96D2-5C91-A48C84A8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898" y="4112329"/>
            <a:ext cx="689575" cy="689575"/>
          </a:xfrm>
          <a:prstGeom prst="rect">
            <a:avLst/>
          </a:prstGeom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04B547AB-CB0F-AC10-454D-FB7EFCB04FEB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23621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55ECB-E066-9CF4-BE8E-21F9A9654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3">
            <a:extLst>
              <a:ext uri="{FF2B5EF4-FFF2-40B4-BE49-F238E27FC236}">
                <a16:creationId xmlns:a16="http://schemas.microsoft.com/office/drawing/2014/main" id="{7C17DF13-32A6-03A9-4600-53BD715D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Данные</a:t>
            </a:r>
          </a:p>
        </p:txBody>
      </p:sp>
      <p:sp>
        <p:nvSpPr>
          <p:cNvPr id="14" name="Цилиндр 13">
            <a:extLst>
              <a:ext uri="{FF2B5EF4-FFF2-40B4-BE49-F238E27FC236}">
                <a16:creationId xmlns:a16="http://schemas.microsoft.com/office/drawing/2014/main" id="{A366929E-4D28-046A-7AFE-815AFD3D17FC}"/>
              </a:ext>
            </a:extLst>
          </p:cNvPr>
          <p:cNvSpPr/>
          <p:nvPr/>
        </p:nvSpPr>
        <p:spPr>
          <a:xfrm>
            <a:off x="4464252" y="1278332"/>
            <a:ext cx="7159831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5" name="Цилиндр 14">
            <a:extLst>
              <a:ext uri="{FF2B5EF4-FFF2-40B4-BE49-F238E27FC236}">
                <a16:creationId xmlns:a16="http://schemas.microsoft.com/office/drawing/2014/main" id="{710CDB3C-74A0-935E-9239-0AED9B4985FE}"/>
              </a:ext>
            </a:extLst>
          </p:cNvPr>
          <p:cNvSpPr/>
          <p:nvPr/>
        </p:nvSpPr>
        <p:spPr>
          <a:xfrm>
            <a:off x="8125296" y="2074334"/>
            <a:ext cx="3327665" cy="4078914"/>
          </a:xfrm>
          <a:prstGeom prst="can">
            <a:avLst>
              <a:gd name="adj" fmla="val 9539"/>
            </a:avLst>
          </a:prstGeom>
          <a:noFill/>
          <a:ln>
            <a:solidFill>
              <a:srgbClr val="FD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6" name="Цилиндр 15">
            <a:extLst>
              <a:ext uri="{FF2B5EF4-FFF2-40B4-BE49-F238E27FC236}">
                <a16:creationId xmlns:a16="http://schemas.microsoft.com/office/drawing/2014/main" id="{EFC141BB-3120-F927-D094-771F547465B2}"/>
              </a:ext>
            </a:extLst>
          </p:cNvPr>
          <p:cNvSpPr/>
          <p:nvPr/>
        </p:nvSpPr>
        <p:spPr>
          <a:xfrm>
            <a:off x="8349120" y="4970085"/>
            <a:ext cx="1164531" cy="1064780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 source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7" name="Цилиндр 16">
            <a:extLst>
              <a:ext uri="{FF2B5EF4-FFF2-40B4-BE49-F238E27FC236}">
                <a16:creationId xmlns:a16="http://schemas.microsoft.com/office/drawing/2014/main" id="{7B638C92-9596-ABEB-D261-A6B6C403FDE3}"/>
              </a:ext>
            </a:extLst>
          </p:cNvPr>
          <p:cNvSpPr/>
          <p:nvPr/>
        </p:nvSpPr>
        <p:spPr>
          <a:xfrm>
            <a:off x="9588943" y="4970085"/>
            <a:ext cx="1627048" cy="1098344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CTC-forced alignment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8" name="Цилиндр 17">
            <a:extLst>
              <a:ext uri="{FF2B5EF4-FFF2-40B4-BE49-F238E27FC236}">
                <a16:creationId xmlns:a16="http://schemas.microsoft.com/office/drawing/2014/main" id="{037A56D8-B698-3227-5581-422E2870384B}"/>
              </a:ext>
            </a:extLst>
          </p:cNvPr>
          <p:cNvSpPr/>
          <p:nvPr/>
        </p:nvSpPr>
        <p:spPr>
          <a:xfrm>
            <a:off x="8193096" y="3398914"/>
            <a:ext cx="3192064" cy="1524301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Синтетика</a:t>
            </a:r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9" name="Цилиндр 18">
            <a:extLst>
              <a:ext uri="{FF2B5EF4-FFF2-40B4-BE49-F238E27FC236}">
                <a16:creationId xmlns:a16="http://schemas.microsoft.com/office/drawing/2014/main" id="{6715D6F7-1CBC-D1EA-98C7-D02AD5F63CC8}"/>
              </a:ext>
            </a:extLst>
          </p:cNvPr>
          <p:cNvSpPr/>
          <p:nvPr/>
        </p:nvSpPr>
        <p:spPr>
          <a:xfrm>
            <a:off x="8209173" y="2501295"/>
            <a:ext cx="1606036" cy="833967"/>
          </a:xfrm>
          <a:prstGeom prst="can">
            <a:avLst>
              <a:gd name="adj" fmla="val 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E9381E-A4D6-126F-D881-B811F0BAAB15}"/>
              </a:ext>
            </a:extLst>
          </p:cNvPr>
          <p:cNvSpPr txBox="1"/>
          <p:nvPr/>
        </p:nvSpPr>
        <p:spPr>
          <a:xfrm>
            <a:off x="255051" y="1366445"/>
            <a:ext cx="4209201" cy="3740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000" dirty="0"/>
              <a:t>Русский (</a:t>
            </a:r>
            <a:r>
              <a:rPr lang="en-US" sz="2000" dirty="0"/>
              <a:t>high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Киргизский (</a:t>
            </a:r>
            <a:r>
              <a:rPr lang="en-US" sz="2000" dirty="0"/>
              <a:t>low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CTC-forced alignment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Синтетика</a:t>
            </a:r>
            <a:endParaRPr lang="en-US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  <a:endParaRPr lang="ru-RU" sz="2000" dirty="0"/>
          </a:p>
          <a:p>
            <a:pPr>
              <a:lnSpc>
                <a:spcPct val="150000"/>
              </a:lnSpc>
            </a:pPr>
            <a:r>
              <a:rPr lang="ru-RU" sz="2000" dirty="0"/>
              <a:t> </a:t>
            </a:r>
          </a:p>
        </p:txBody>
      </p:sp>
      <p:sp>
        <p:nvSpPr>
          <p:cNvPr id="21" name="Цилиндр 20">
            <a:extLst>
              <a:ext uri="{FF2B5EF4-FFF2-40B4-BE49-F238E27FC236}">
                <a16:creationId xmlns:a16="http://schemas.microsoft.com/office/drawing/2014/main" id="{359289AD-8DF1-D0F8-E959-32556B383066}"/>
              </a:ext>
            </a:extLst>
          </p:cNvPr>
          <p:cNvSpPr/>
          <p:nvPr/>
        </p:nvSpPr>
        <p:spPr>
          <a:xfrm>
            <a:off x="4626510" y="2091267"/>
            <a:ext cx="3327665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5" name="Текст 5">
            <a:extLst>
              <a:ext uri="{FF2B5EF4-FFF2-40B4-BE49-F238E27FC236}">
                <a16:creationId xmlns:a16="http://schemas.microsoft.com/office/drawing/2014/main" id="{211220DD-A272-35BC-76AC-DE6BA81631D3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98510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6584-B741-4909-31B0-BD76968F3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AF9A7401-A941-B5F6-75E8-254D2AB10502}"/>
              </a:ext>
            </a:extLst>
          </p:cNvPr>
          <p:cNvSpPr txBox="1">
            <a:spLocks/>
          </p:cNvSpPr>
          <p:nvPr/>
        </p:nvSpPr>
        <p:spPr>
          <a:xfrm>
            <a:off x="685800" y="1265612"/>
            <a:ext cx="10248900" cy="559238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tx1"/>
                </a:solidFill>
              </a:rPr>
              <a:t>Звук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Мало данных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" sz="2000" dirty="0">
                <a:solidFill>
                  <a:schemeClr val="tx1"/>
                </a:solidFill>
                <a:sym typeface="Arial"/>
              </a:rPr>
              <a:t>Out of domain 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речь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«Качественная речь»: </a:t>
            </a:r>
            <a:r>
              <a:rPr lang="en" sz="2000" dirty="0">
                <a:solidFill>
                  <a:schemeClr val="tx1"/>
                </a:solidFill>
                <a:sym typeface="Arial"/>
              </a:rPr>
              <a:t>single speaker, 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нет прерываний, дефектов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Однообразная речь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Мало </a:t>
            </a:r>
            <a:r>
              <a:rPr lang="en" sz="2000" dirty="0">
                <a:solidFill>
                  <a:schemeClr val="tx1"/>
                </a:solidFill>
                <a:sym typeface="Arial"/>
              </a:rPr>
              <a:t>in domain 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речи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chemeClr val="tx1"/>
                </a:solidFill>
                <a:sym typeface="Arial"/>
              </a:rPr>
              <a:t>Тексты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Малый словарный запас 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en" sz="2000" dirty="0">
                <a:solidFill>
                  <a:schemeClr val="tx1"/>
                </a:solidFill>
                <a:sym typeface="Arial"/>
              </a:rPr>
              <a:t>Out of domain 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текст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Отсутствие </a:t>
            </a:r>
            <a:r>
              <a:rPr lang="en" sz="2000" dirty="0">
                <a:solidFill>
                  <a:schemeClr val="tx1"/>
                </a:solidFill>
                <a:sym typeface="Arial"/>
              </a:rPr>
              <a:t>code switching (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только киргизский)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Отличные правила разметки (обработка слов паразитов, </a:t>
            </a:r>
            <a:r>
              <a:rPr lang="ru-RU" sz="2000" dirty="0" err="1">
                <a:solidFill>
                  <a:schemeClr val="tx1"/>
                </a:solidFill>
                <a:sym typeface="Arial"/>
              </a:rPr>
              <a:t>обрываний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 слов и </a:t>
            </a:r>
            <a:r>
              <a:rPr lang="ru-RU" sz="2000" dirty="0" err="1">
                <a:solidFill>
                  <a:schemeClr val="tx1"/>
                </a:solidFill>
                <a:sym typeface="Arial"/>
              </a:rPr>
              <a:t>тд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)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2400"/>
            </a:pPr>
            <a:r>
              <a:rPr lang="ru-RU" sz="2000" dirty="0">
                <a:solidFill>
                  <a:schemeClr val="tx1"/>
                </a:solidFill>
                <a:sym typeface="Arial"/>
              </a:rPr>
              <a:t>Мало </a:t>
            </a:r>
            <a:r>
              <a:rPr lang="en" sz="2000" dirty="0">
                <a:solidFill>
                  <a:schemeClr val="tx1"/>
                </a:solidFill>
                <a:sym typeface="Arial"/>
              </a:rPr>
              <a:t>in domain </a:t>
            </a:r>
            <a:r>
              <a:rPr lang="ru-RU" sz="2000" dirty="0">
                <a:solidFill>
                  <a:schemeClr val="tx1"/>
                </a:solidFill>
                <a:sym typeface="Arial"/>
              </a:rPr>
              <a:t>текстов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" name="Заголовок 3">
            <a:extLst>
              <a:ext uri="{FF2B5EF4-FFF2-40B4-BE49-F238E27FC236}">
                <a16:creationId xmlns:a16="http://schemas.microsoft.com/office/drawing/2014/main" id="{53A9ED24-976E-BB36-32B8-4C0C0CA39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/>
          <a:lstStyle/>
          <a:p>
            <a:r>
              <a:rPr lang="ru-RU" dirty="0"/>
              <a:t>Выводы, предположения 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731452-2478-928D-8996-A5907653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333" y="1415309"/>
            <a:ext cx="689575" cy="68957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85EDD9-576B-A36F-F2E3-BF375C428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423" y="1760096"/>
            <a:ext cx="689575" cy="6895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FBFA9A-5C29-FCDB-708A-90EE4459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4382" y="2088165"/>
            <a:ext cx="689575" cy="6895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F63D59-CE8A-E07F-A016-79ADD224E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57" y="2347062"/>
            <a:ext cx="689575" cy="68957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2DD6273-6B2A-DAFB-A629-E7CAF8D60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768" y="3299325"/>
            <a:ext cx="689575" cy="6895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3DBB8DC-971F-20A2-C962-26DD9FE99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767" y="3585708"/>
            <a:ext cx="689575" cy="68957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277D3FA-525F-A5D9-0BE0-F7029B09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345" y="3861843"/>
            <a:ext cx="689575" cy="6895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58C55B1-1696-7E26-38D3-6DCEB383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34" y="4408329"/>
            <a:ext cx="689575" cy="689575"/>
          </a:xfrm>
          <a:prstGeom prst="rect">
            <a:avLst/>
          </a:prstGeom>
        </p:spPr>
      </p:pic>
      <p:sp>
        <p:nvSpPr>
          <p:cNvPr id="16" name="Текст 5">
            <a:extLst>
              <a:ext uri="{FF2B5EF4-FFF2-40B4-BE49-F238E27FC236}">
                <a16:creationId xmlns:a16="http://schemas.microsoft.com/office/drawing/2014/main" id="{40013753-B375-9DF6-6DEE-B5822761902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04068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32FC-96AB-6A11-484E-FDF41029D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ECC66E4F-2F7B-A393-B9F1-2C6B9915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Pipeline</a:t>
            </a:r>
            <a:endParaRPr lang="ru-RU" sz="4400" dirty="0"/>
          </a:p>
        </p:txBody>
      </p:sp>
      <p:sp>
        <p:nvSpPr>
          <p:cNvPr id="3" name="Цилиндр 2">
            <a:extLst>
              <a:ext uri="{FF2B5EF4-FFF2-40B4-BE49-F238E27FC236}">
                <a16:creationId xmlns:a16="http://schemas.microsoft.com/office/drawing/2014/main" id="{6D8A1EA6-14F6-C0B7-6D2A-68B8B1C12AC8}"/>
              </a:ext>
            </a:extLst>
          </p:cNvPr>
          <p:cNvSpPr/>
          <p:nvPr/>
        </p:nvSpPr>
        <p:spPr>
          <a:xfrm>
            <a:off x="1334817" y="1611503"/>
            <a:ext cx="1382485" cy="140712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Labeled data</a:t>
            </a:r>
            <a:endParaRPr lang="ru-RU" sz="2000" dirty="0"/>
          </a:p>
        </p:txBody>
      </p:sp>
      <p:sp>
        <p:nvSpPr>
          <p:cNvPr id="4" name="Цилиндр 3">
            <a:extLst>
              <a:ext uri="{FF2B5EF4-FFF2-40B4-BE49-F238E27FC236}">
                <a16:creationId xmlns:a16="http://schemas.microsoft.com/office/drawing/2014/main" id="{0DACD0E5-04A5-9921-F234-455AA6BFCB61}"/>
              </a:ext>
            </a:extLst>
          </p:cNvPr>
          <p:cNvSpPr/>
          <p:nvPr/>
        </p:nvSpPr>
        <p:spPr>
          <a:xfrm>
            <a:off x="8961922" y="1514222"/>
            <a:ext cx="1970315" cy="206369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Unlabeled data</a:t>
            </a:r>
            <a:endParaRPr lang="ru-RU" sz="2000" dirty="0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A1A03DA4-1031-FAF1-C4EE-8541999737C6}"/>
              </a:ext>
            </a:extLst>
          </p:cNvPr>
          <p:cNvSpPr/>
          <p:nvPr/>
        </p:nvSpPr>
        <p:spPr>
          <a:xfrm>
            <a:off x="5049655" y="1745293"/>
            <a:ext cx="1611087" cy="991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ASR model 1</a:t>
            </a:r>
            <a:endParaRPr lang="ru-RU" sz="20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B879B8B-9781-DD23-4F3F-A26706373634}"/>
              </a:ext>
            </a:extLst>
          </p:cNvPr>
          <p:cNvSpPr/>
          <p:nvPr/>
        </p:nvSpPr>
        <p:spPr>
          <a:xfrm>
            <a:off x="5049656" y="3018625"/>
            <a:ext cx="1611086" cy="9870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ASR model 2</a:t>
            </a:r>
            <a:endParaRPr lang="ru-RU" sz="2000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2073B7BF-CD7B-FE09-F602-FC02621D8FF0}"/>
              </a:ext>
            </a:extLst>
          </p:cNvPr>
          <p:cNvSpPr/>
          <p:nvPr/>
        </p:nvSpPr>
        <p:spPr>
          <a:xfrm>
            <a:off x="5704105" y="4286003"/>
            <a:ext cx="151094" cy="1354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0942478-08C6-1540-E2C4-6942D676830E}"/>
              </a:ext>
            </a:extLst>
          </p:cNvPr>
          <p:cNvSpPr/>
          <p:nvPr/>
        </p:nvSpPr>
        <p:spPr>
          <a:xfrm>
            <a:off x="5890468" y="4286003"/>
            <a:ext cx="151094" cy="1354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8750F7-9827-3EA3-0B56-B87237C1F4AB}"/>
              </a:ext>
            </a:extLst>
          </p:cNvPr>
          <p:cNvSpPr/>
          <p:nvPr/>
        </p:nvSpPr>
        <p:spPr>
          <a:xfrm>
            <a:off x="6076831" y="4286002"/>
            <a:ext cx="151094" cy="13541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200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90E1F9F-88E4-67D6-A4CD-71637539AA15}"/>
              </a:ext>
            </a:extLst>
          </p:cNvPr>
          <p:cNvCxnSpPr>
            <a:cxnSpLocks/>
            <a:stCxn id="3" idx="4"/>
            <a:endCxn id="9" idx="1"/>
          </p:cNvCxnSpPr>
          <p:nvPr/>
        </p:nvCxnSpPr>
        <p:spPr>
          <a:xfrm>
            <a:off x="2717302" y="2315064"/>
            <a:ext cx="2332354" cy="1197098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DE16AA2-DCB6-3127-BE8E-74A83D5B6B53}"/>
              </a:ext>
            </a:extLst>
          </p:cNvPr>
          <p:cNvSpPr/>
          <p:nvPr/>
        </p:nvSpPr>
        <p:spPr>
          <a:xfrm>
            <a:off x="1058779" y="1331342"/>
            <a:ext cx="6131293" cy="352345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90ECEB40-57A6-0AE8-6D9A-D92527DD9284}"/>
              </a:ext>
            </a:extLst>
          </p:cNvPr>
          <p:cNvSpPr/>
          <p:nvPr/>
        </p:nvSpPr>
        <p:spPr>
          <a:xfrm>
            <a:off x="4514248" y="1331342"/>
            <a:ext cx="6862813" cy="3523452"/>
          </a:xfrm>
          <a:prstGeom prst="roundRect">
            <a:avLst/>
          </a:prstGeom>
          <a:noFill/>
          <a:ln>
            <a:solidFill>
              <a:srgbClr val="0A05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A515C64-FDE3-AE39-1C1C-E12B0953107D}"/>
              </a:ext>
            </a:extLst>
          </p:cNvPr>
          <p:cNvSpPr/>
          <p:nvPr/>
        </p:nvSpPr>
        <p:spPr>
          <a:xfrm>
            <a:off x="4514248" y="5311620"/>
            <a:ext cx="2675824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Data selection</a:t>
            </a:r>
            <a:endParaRPr lang="ru-RU" sz="20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1107037-EAC5-4AD7-790D-9D084204786A}"/>
              </a:ext>
            </a:extLst>
          </p:cNvPr>
          <p:cNvCxnSpPr>
            <a:cxnSpLocks/>
            <a:stCxn id="3" idx="4"/>
            <a:endCxn id="8" idx="1"/>
          </p:cNvCxnSpPr>
          <p:nvPr/>
        </p:nvCxnSpPr>
        <p:spPr>
          <a:xfrm flipV="1">
            <a:off x="2717302" y="2241022"/>
            <a:ext cx="2332353" cy="74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962FD39D-3026-5C25-ED1F-2746C25D376A}"/>
              </a:ext>
            </a:extLst>
          </p:cNvPr>
          <p:cNvCxnSpPr>
            <a:cxnSpLocks/>
            <a:stCxn id="3" idx="4"/>
            <a:endCxn id="9" idx="1"/>
          </p:cNvCxnSpPr>
          <p:nvPr/>
        </p:nvCxnSpPr>
        <p:spPr>
          <a:xfrm>
            <a:off x="2717302" y="2315064"/>
            <a:ext cx="2332354" cy="1197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55351240-2CC2-AFDF-8FD6-6A1199B4057E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 flipV="1">
            <a:off x="6660742" y="2241022"/>
            <a:ext cx="2301180" cy="30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27EC41D3-7AC6-B766-A560-036BF76044CB}"/>
              </a:ext>
            </a:extLst>
          </p:cNvPr>
          <p:cNvCxnSpPr>
            <a:cxnSpLocks/>
            <a:stCxn id="4" idx="2"/>
            <a:endCxn id="9" idx="3"/>
          </p:cNvCxnSpPr>
          <p:nvPr/>
        </p:nvCxnSpPr>
        <p:spPr>
          <a:xfrm flipH="1">
            <a:off x="6660742" y="2546071"/>
            <a:ext cx="2301180" cy="96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EAA11E99-D4A2-BEA9-1209-E55D04837F7E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852160" y="4928836"/>
            <a:ext cx="0" cy="38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Цилиндр 23">
            <a:extLst>
              <a:ext uri="{FF2B5EF4-FFF2-40B4-BE49-F238E27FC236}">
                <a16:creationId xmlns:a16="http://schemas.microsoft.com/office/drawing/2014/main" id="{6FF7381A-0F1D-1D34-83E1-5367D9157715}"/>
              </a:ext>
            </a:extLst>
          </p:cNvPr>
          <p:cNvSpPr/>
          <p:nvPr/>
        </p:nvSpPr>
        <p:spPr>
          <a:xfrm>
            <a:off x="9186129" y="4952761"/>
            <a:ext cx="1736561" cy="1632117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buSzPts val="2400"/>
            </a:pPr>
            <a:r>
              <a:rPr lang="en-US" sz="2000" dirty="0"/>
              <a:t>Pseudo labeled data</a:t>
            </a:r>
            <a:endParaRPr lang="ru-RU" sz="2000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3D9CE43D-3805-4817-162F-E9AE3314F413}"/>
              </a:ext>
            </a:extLst>
          </p:cNvPr>
          <p:cNvCxnSpPr>
            <a:cxnSpLocks/>
            <a:stCxn id="18" idx="3"/>
            <a:endCxn id="24" idx="2"/>
          </p:cNvCxnSpPr>
          <p:nvPr/>
        </p:nvCxnSpPr>
        <p:spPr>
          <a:xfrm>
            <a:off x="7190072" y="5768820"/>
            <a:ext cx="19960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5">
            <a:extLst>
              <a:ext uri="{FF2B5EF4-FFF2-40B4-BE49-F238E27FC236}">
                <a16:creationId xmlns:a16="http://schemas.microsoft.com/office/drawing/2014/main" id="{D914C211-FAE3-86D7-EAC9-92F994B193C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54127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68583-6A51-A157-2DC9-CED7EF31E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Pseudolabels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812FABE-A4D5-D7AA-FBDA-001D50D2EA0C}"/>
              </a:ext>
            </a:extLst>
          </p:cNvPr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r>
              <a:rPr lang="ru-RU" dirty="0"/>
              <a:t>Согласованность</a:t>
            </a:r>
          </a:p>
          <a:p>
            <a:r>
              <a:rPr lang="en-US" dirty="0"/>
              <a:t>Rover</a:t>
            </a:r>
          </a:p>
          <a:p>
            <a:r>
              <a:rPr lang="en-US" dirty="0"/>
              <a:t>Rescoring</a:t>
            </a:r>
            <a:endParaRPr lang="ru-RU" dirty="0"/>
          </a:p>
          <a:p>
            <a:r>
              <a:rPr lang="en-US" dirty="0"/>
              <a:t>MWER Rescoring</a:t>
            </a:r>
            <a:endParaRPr lang="ru-RU" dirty="0"/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FA34DFE1-A38F-CD01-170F-C2BC260E84F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63484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6532" y="260359"/>
            <a:ext cx="10475477" cy="1325563"/>
          </a:xfrm>
        </p:spPr>
        <p:txBody>
          <a:bodyPr/>
          <a:lstStyle/>
          <a:p>
            <a:r>
              <a:rPr lang="ru-RU" dirty="0"/>
              <a:t>Подходы обучения для </a:t>
            </a:r>
            <a:r>
              <a:rPr lang="en-US" dirty="0"/>
              <a:t>low-resource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26532" y="1738322"/>
            <a:ext cx="10173740" cy="40528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" b="1" dirty="0"/>
              <a:t>Transfer learning (TL) - </a:t>
            </a:r>
            <a:r>
              <a:rPr lang="ru-RU" dirty="0"/>
              <a:t>Адаптация моделей, обученных на больших датасетах (</a:t>
            </a:r>
            <a:r>
              <a:rPr lang="en-US" dirty="0"/>
              <a:t>supervised)</a:t>
            </a:r>
            <a:r>
              <a:rPr lang="ru-RU" dirty="0"/>
              <a:t>, для переноса знаний на другие домены (единицы и десятки часов) или родственные языки (десятки часов).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Необходима модель родственная обученная модель (близкие языки/домены)</a:t>
            </a:r>
          </a:p>
          <a:p>
            <a:pPr marL="0" indent="0">
              <a:buNone/>
            </a:pPr>
            <a:r>
              <a:rPr lang="ru-RU" dirty="0"/>
              <a:t>+ быстрые эксперименты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br>
              <a:rPr lang="ru-RU" dirty="0"/>
            </a:br>
            <a:endParaRPr lang="ru-RU" dirty="0"/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4D05FC3-0826-134B-2CCF-1AB7BCA8E1D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3E27B-977C-987C-623C-C8B02F704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0C63A-2DCA-C8E6-109F-C3AB13194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9" y="2173825"/>
            <a:ext cx="5969002" cy="1325563"/>
          </a:xfrm>
        </p:spPr>
        <p:txBody>
          <a:bodyPr/>
          <a:lstStyle/>
          <a:p>
            <a:pPr algn="ctr"/>
            <a:r>
              <a:rPr lang="ru-RU" dirty="0"/>
              <a:t>Согласованность</a:t>
            </a:r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5C27C19C-8DAD-C27B-3CA5-6D32E3BA044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32676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1E4EE-9BD7-8FED-74E4-CD70D5FBD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DDDCA977-D7AA-D1F5-0DDB-C6FB50AE4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</a:t>
            </a:r>
            <a:r>
              <a:rPr lang="ru-RU" sz="4400" dirty="0"/>
              <a:t>Согласованность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2C76A3B-42C2-A5B1-F4CF-2FB00739A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491" y="1142460"/>
            <a:ext cx="7239000" cy="4826000"/>
          </a:xfrm>
          <a:prstGeom prst="rect">
            <a:avLst/>
          </a:prstGeom>
        </p:spPr>
      </p:pic>
      <p:sp>
        <p:nvSpPr>
          <p:cNvPr id="10" name="Текст 5">
            <a:extLst>
              <a:ext uri="{FF2B5EF4-FFF2-40B4-BE49-F238E27FC236}">
                <a16:creationId xmlns:a16="http://schemas.microsoft.com/office/drawing/2014/main" id="{C308085D-7140-CBBC-059A-B2CCF5F962C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312811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B0785-E299-27A6-8AEA-B81D7A4B7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39159CA0-E484-72E0-8C2C-2B216E8D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525539" cy="892175"/>
          </a:xfrm>
        </p:spPr>
        <p:txBody>
          <a:bodyPr>
            <a:no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</a:t>
            </a:r>
            <a:r>
              <a:rPr lang="ru-RU" sz="4400" dirty="0"/>
              <a:t>оценка объема </a:t>
            </a:r>
            <a:r>
              <a:rPr lang="ru-RU" sz="4400" dirty="0" err="1"/>
              <a:t>подвыборки</a:t>
            </a:r>
            <a:endParaRPr lang="ru-RU" sz="4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B7DE543-8723-5AA9-9EC5-7B0AFD483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87" y="1016000"/>
            <a:ext cx="3619500" cy="2413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18A293-45EB-7876-1491-856AFE3E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94" y="1662212"/>
            <a:ext cx="6794500" cy="3987800"/>
          </a:xfrm>
          <a:prstGeom prst="rect">
            <a:avLst/>
          </a:prstGeom>
        </p:spPr>
      </p:pic>
      <p:sp>
        <p:nvSpPr>
          <p:cNvPr id="13" name="Текст 5">
            <a:extLst>
              <a:ext uri="{FF2B5EF4-FFF2-40B4-BE49-F238E27FC236}">
                <a16:creationId xmlns:a16="http://schemas.microsoft.com/office/drawing/2014/main" id="{7B501F7B-300F-7EFD-C88D-372FA886DC9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282050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0035F-0430-AD94-D20B-9EAE2C26D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9F907EFE-C629-4CF4-724E-EB43FE75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525539" cy="892175"/>
          </a:xfrm>
        </p:spPr>
        <p:txBody>
          <a:bodyPr>
            <a:no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</a:t>
            </a:r>
            <a:r>
              <a:rPr lang="ru-RU" sz="4400" dirty="0"/>
              <a:t>оценка объема </a:t>
            </a:r>
            <a:r>
              <a:rPr lang="ru-RU" sz="4400" dirty="0" err="1"/>
              <a:t>подвыборки</a:t>
            </a:r>
            <a:endParaRPr lang="ru-RU" sz="44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BEA7252-C91B-D02B-4395-A37108204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987" y="1016000"/>
            <a:ext cx="3619500" cy="24130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5AED3D0-1453-2724-CA8E-CED7C4F3D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68" y="3511685"/>
            <a:ext cx="3817358" cy="22404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209A6E4-35B5-9DD9-5770-1E14EFBE1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75" y="1656016"/>
            <a:ext cx="6285078" cy="4096137"/>
          </a:xfrm>
          <a:prstGeom prst="rect">
            <a:avLst/>
          </a:prstGeom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BCE6F216-DE2D-5C02-E998-1FF28363EE9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0829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736B-E177-469D-37B8-E0FF9B164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6D8E20-2167-C9A3-F44A-91F5DB05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9" y="2173825"/>
            <a:ext cx="5969002" cy="1325563"/>
          </a:xfrm>
        </p:spPr>
        <p:txBody>
          <a:bodyPr/>
          <a:lstStyle/>
          <a:p>
            <a:pPr algn="ctr"/>
            <a:r>
              <a:rPr lang="en-US" dirty="0"/>
              <a:t>ROVER</a:t>
            </a:r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B266050A-060E-5ED7-11D8-F6AEC5FA26EF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777957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CAE47-D44C-06CB-F12D-B83845A51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800;p102">
            <a:extLst>
              <a:ext uri="{FF2B5EF4-FFF2-40B4-BE49-F238E27FC236}">
                <a16:creationId xmlns:a16="http://schemas.microsoft.com/office/drawing/2014/main" id="{97D2C90C-A5C1-6ECF-4F1D-F8A7D67034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35" t="35617" r="13005" b="34607"/>
          <a:stretch/>
        </p:blipFill>
        <p:spPr>
          <a:xfrm>
            <a:off x="308400" y="2175625"/>
            <a:ext cx="2071700" cy="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01;p102">
            <a:extLst>
              <a:ext uri="{FF2B5EF4-FFF2-40B4-BE49-F238E27FC236}">
                <a16:creationId xmlns:a16="http://schemas.microsoft.com/office/drawing/2014/main" id="{B2BABD62-0988-576C-0607-B6032E670BC8}"/>
              </a:ext>
            </a:extLst>
          </p:cNvPr>
          <p:cNvSpPr/>
          <p:nvPr/>
        </p:nvSpPr>
        <p:spPr>
          <a:xfrm>
            <a:off x="2920100" y="1354088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ASR-1</a:t>
            </a:r>
            <a:endParaRPr sz="2000"/>
          </a:p>
        </p:txBody>
      </p:sp>
      <p:sp>
        <p:nvSpPr>
          <p:cNvPr id="11" name="Google Shape;2802;p102">
            <a:extLst>
              <a:ext uri="{FF2B5EF4-FFF2-40B4-BE49-F238E27FC236}">
                <a16:creationId xmlns:a16="http://schemas.microsoft.com/office/drawing/2014/main" id="{4129E1CE-37DE-4EF3-DB28-2E55F05A3BAF}"/>
              </a:ext>
            </a:extLst>
          </p:cNvPr>
          <p:cNvSpPr/>
          <p:nvPr/>
        </p:nvSpPr>
        <p:spPr>
          <a:xfrm>
            <a:off x="2920100" y="2298363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ASR-2</a:t>
            </a:r>
            <a:endParaRPr sz="2000" dirty="0"/>
          </a:p>
        </p:txBody>
      </p:sp>
      <p:sp>
        <p:nvSpPr>
          <p:cNvPr id="12" name="Google Shape;2803;p102">
            <a:extLst>
              <a:ext uri="{FF2B5EF4-FFF2-40B4-BE49-F238E27FC236}">
                <a16:creationId xmlns:a16="http://schemas.microsoft.com/office/drawing/2014/main" id="{C3BFCE04-8464-9F92-FA2E-601C21BE60A3}"/>
              </a:ext>
            </a:extLst>
          </p:cNvPr>
          <p:cNvSpPr/>
          <p:nvPr/>
        </p:nvSpPr>
        <p:spPr>
          <a:xfrm>
            <a:off x="2920100" y="3242650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ASR-3</a:t>
            </a:r>
            <a:endParaRPr sz="2000"/>
          </a:p>
        </p:txBody>
      </p:sp>
      <p:cxnSp>
        <p:nvCxnSpPr>
          <p:cNvPr id="13" name="Google Shape;2804;p102">
            <a:extLst>
              <a:ext uri="{FF2B5EF4-FFF2-40B4-BE49-F238E27FC236}">
                <a16:creationId xmlns:a16="http://schemas.microsoft.com/office/drawing/2014/main" id="{10604013-667C-E996-0A1F-D8E721C4D582}"/>
              </a:ext>
            </a:extLst>
          </p:cNvPr>
          <p:cNvCxnSpPr/>
          <p:nvPr/>
        </p:nvCxnSpPr>
        <p:spPr>
          <a:xfrm rot="-5400000" flipH="1">
            <a:off x="2649796" y="2337223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2805;p102">
            <a:extLst>
              <a:ext uri="{FF2B5EF4-FFF2-40B4-BE49-F238E27FC236}">
                <a16:creationId xmlns:a16="http://schemas.microsoft.com/office/drawing/2014/main" id="{B04B0CD4-1F38-305C-36D3-46C743212921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2380100" y="26072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806;p102">
            <a:extLst>
              <a:ext uri="{FF2B5EF4-FFF2-40B4-BE49-F238E27FC236}">
                <a16:creationId xmlns:a16="http://schemas.microsoft.com/office/drawing/2014/main" id="{017BF462-F0E6-798C-B63C-8BFE08ECD83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rot="10800000" flipH="1">
            <a:off x="2380100" y="16628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9" name="Текст 5">
            <a:extLst>
              <a:ext uri="{FF2B5EF4-FFF2-40B4-BE49-F238E27FC236}">
                <a16:creationId xmlns:a16="http://schemas.microsoft.com/office/drawing/2014/main" id="{90FCF9F5-D343-9437-0325-AA49FD2E840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22" name="Заголовок 3">
            <a:extLst>
              <a:ext uri="{FF2B5EF4-FFF2-40B4-BE49-F238E27FC236}">
                <a16:creationId xmlns:a16="http://schemas.microsoft.com/office/drawing/2014/main" id="{C01BD929-3A19-82E9-E1AB-4315AA4A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</a:t>
            </a:r>
            <a:r>
              <a:rPr lang="ru-RU" dirty="0"/>
              <a:t> </a:t>
            </a:r>
            <a:r>
              <a:rPr lang="en-US" dirty="0"/>
              <a:t>ROVER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8634624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ECD79-0E8C-56AE-E557-D34093321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812;p103">
            <a:extLst>
              <a:ext uri="{FF2B5EF4-FFF2-40B4-BE49-F238E27FC236}">
                <a16:creationId xmlns:a16="http://schemas.microsoft.com/office/drawing/2014/main" id="{08ECF356-247E-AB9D-EEEC-02B058B4499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35" t="35617" r="13005" b="34607"/>
          <a:stretch/>
        </p:blipFill>
        <p:spPr>
          <a:xfrm>
            <a:off x="308400" y="2175625"/>
            <a:ext cx="2071700" cy="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13;p103">
            <a:extLst>
              <a:ext uri="{FF2B5EF4-FFF2-40B4-BE49-F238E27FC236}">
                <a16:creationId xmlns:a16="http://schemas.microsoft.com/office/drawing/2014/main" id="{19A59585-D946-5B9A-BAEC-A2695631654D}"/>
              </a:ext>
            </a:extLst>
          </p:cNvPr>
          <p:cNvSpPr/>
          <p:nvPr/>
        </p:nvSpPr>
        <p:spPr>
          <a:xfrm>
            <a:off x="2920100" y="1354088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ASR-1</a:t>
            </a:r>
            <a:endParaRPr sz="2000" dirty="0"/>
          </a:p>
        </p:txBody>
      </p:sp>
      <p:sp>
        <p:nvSpPr>
          <p:cNvPr id="12" name="Google Shape;2814;p103">
            <a:extLst>
              <a:ext uri="{FF2B5EF4-FFF2-40B4-BE49-F238E27FC236}">
                <a16:creationId xmlns:a16="http://schemas.microsoft.com/office/drawing/2014/main" id="{A1D1572E-509B-4EB2-3D36-96FF0B36550D}"/>
              </a:ext>
            </a:extLst>
          </p:cNvPr>
          <p:cNvSpPr/>
          <p:nvPr/>
        </p:nvSpPr>
        <p:spPr>
          <a:xfrm>
            <a:off x="2920100" y="2298363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ASR-2</a:t>
            </a:r>
            <a:endParaRPr sz="2000"/>
          </a:p>
        </p:txBody>
      </p:sp>
      <p:sp>
        <p:nvSpPr>
          <p:cNvPr id="13" name="Google Shape;2815;p103">
            <a:extLst>
              <a:ext uri="{FF2B5EF4-FFF2-40B4-BE49-F238E27FC236}">
                <a16:creationId xmlns:a16="http://schemas.microsoft.com/office/drawing/2014/main" id="{A4A8A4FF-D268-4F13-5826-D7B31FEAB8AA}"/>
              </a:ext>
            </a:extLst>
          </p:cNvPr>
          <p:cNvSpPr/>
          <p:nvPr/>
        </p:nvSpPr>
        <p:spPr>
          <a:xfrm>
            <a:off x="2920100" y="3242650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ASR-3</a:t>
            </a:r>
            <a:endParaRPr sz="2000"/>
          </a:p>
        </p:txBody>
      </p:sp>
      <p:graphicFrame>
        <p:nvGraphicFramePr>
          <p:cNvPr id="14" name="Google Shape;2816;p103">
            <a:extLst>
              <a:ext uri="{FF2B5EF4-FFF2-40B4-BE49-F238E27FC236}">
                <a16:creationId xmlns:a16="http://schemas.microsoft.com/office/drawing/2014/main" id="{15C10406-ADB4-8094-CE60-461C51C646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8547470"/>
              </p:ext>
            </p:extLst>
          </p:nvPr>
        </p:nvGraphicFramePr>
        <p:xfrm>
          <a:off x="4897696" y="12666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oogle Shape;2817;p103">
            <a:extLst>
              <a:ext uri="{FF2B5EF4-FFF2-40B4-BE49-F238E27FC236}">
                <a16:creationId xmlns:a16="http://schemas.microsoft.com/office/drawing/2014/main" id="{92E6170E-5038-332C-95D5-E1A7549E03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5621120"/>
              </p:ext>
            </p:extLst>
          </p:nvPr>
        </p:nvGraphicFramePr>
        <p:xfrm>
          <a:off x="4897696" y="221865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салютэто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Google Shape;2818;p103">
            <a:extLst>
              <a:ext uri="{FF2B5EF4-FFF2-40B4-BE49-F238E27FC236}">
                <a16:creationId xmlns:a16="http://schemas.microsoft.com/office/drawing/2014/main" id="{6BF8C184-3A82-7BF5-2ECA-3A1D688D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838358"/>
              </p:ext>
            </p:extLst>
          </p:nvPr>
        </p:nvGraphicFramePr>
        <p:xfrm>
          <a:off x="4897696" y="31707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Google Shape;2819;p103">
            <a:extLst>
              <a:ext uri="{FF2B5EF4-FFF2-40B4-BE49-F238E27FC236}">
                <a16:creationId xmlns:a16="http://schemas.microsoft.com/office/drawing/2014/main" id="{7EA4C373-BE6A-361E-1A71-B1CEC99E1B83}"/>
              </a:ext>
            </a:extLst>
          </p:cNvPr>
          <p:cNvCxnSpPr/>
          <p:nvPr/>
        </p:nvCxnSpPr>
        <p:spPr>
          <a:xfrm rot="-5400000" flipH="1">
            <a:off x="4627396" y="13949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820;p103">
            <a:extLst>
              <a:ext uri="{FF2B5EF4-FFF2-40B4-BE49-F238E27FC236}">
                <a16:creationId xmlns:a16="http://schemas.microsoft.com/office/drawing/2014/main" id="{2D1ACA7F-7058-544E-6B3B-1629B673C0DC}"/>
              </a:ext>
            </a:extLst>
          </p:cNvPr>
          <p:cNvCxnSpPr/>
          <p:nvPr/>
        </p:nvCxnSpPr>
        <p:spPr>
          <a:xfrm rot="-5400000" flipH="1">
            <a:off x="4627396" y="234699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821;p103">
            <a:extLst>
              <a:ext uri="{FF2B5EF4-FFF2-40B4-BE49-F238E27FC236}">
                <a16:creationId xmlns:a16="http://schemas.microsoft.com/office/drawing/2014/main" id="{6F4D0AB5-73E1-773A-C5C4-489B29828CB0}"/>
              </a:ext>
            </a:extLst>
          </p:cNvPr>
          <p:cNvCxnSpPr/>
          <p:nvPr/>
        </p:nvCxnSpPr>
        <p:spPr>
          <a:xfrm rot="-5400000" flipH="1">
            <a:off x="4627396" y="32990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2822;p103">
            <a:extLst>
              <a:ext uri="{FF2B5EF4-FFF2-40B4-BE49-F238E27FC236}">
                <a16:creationId xmlns:a16="http://schemas.microsoft.com/office/drawing/2014/main" id="{1F6E728A-FE55-86E2-5FDA-4ADBD0A12E8F}"/>
              </a:ext>
            </a:extLst>
          </p:cNvPr>
          <p:cNvCxnSpPr/>
          <p:nvPr/>
        </p:nvCxnSpPr>
        <p:spPr>
          <a:xfrm rot="-5400000" flipH="1">
            <a:off x="2649796" y="2337223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823;p103">
            <a:extLst>
              <a:ext uri="{FF2B5EF4-FFF2-40B4-BE49-F238E27FC236}">
                <a16:creationId xmlns:a16="http://schemas.microsoft.com/office/drawing/2014/main" id="{369A4344-5C39-B086-E480-409CA1C0CADF}"/>
              </a:ext>
            </a:extLst>
          </p:cNvPr>
          <p:cNvCxnSpPr>
            <a:stCxn id="10" idx="3"/>
            <a:endCxn id="13" idx="1"/>
          </p:cNvCxnSpPr>
          <p:nvPr/>
        </p:nvCxnSpPr>
        <p:spPr>
          <a:xfrm>
            <a:off x="2380100" y="26072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2824;p103">
            <a:extLst>
              <a:ext uri="{FF2B5EF4-FFF2-40B4-BE49-F238E27FC236}">
                <a16:creationId xmlns:a16="http://schemas.microsoft.com/office/drawing/2014/main" id="{BB677AC1-7D86-963E-C114-C909E4C6EE49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rot="10800000" flipH="1">
            <a:off x="2380100" y="16628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Текст 5">
            <a:extLst>
              <a:ext uri="{FF2B5EF4-FFF2-40B4-BE49-F238E27FC236}">
                <a16:creationId xmlns:a16="http://schemas.microsoft.com/office/drawing/2014/main" id="{C4302BF0-5BF7-208A-47B3-A63D20DB922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26" name="Заголовок 25">
            <a:extLst>
              <a:ext uri="{FF2B5EF4-FFF2-40B4-BE49-F238E27FC236}">
                <a16:creationId xmlns:a16="http://schemas.microsoft.com/office/drawing/2014/main" id="{B14E823D-4A2E-1765-B7CC-0198BB4D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Pseudolabels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en-US" dirty="0"/>
              <a:t>ROVER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8490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2830;p104">
            <a:extLst>
              <a:ext uri="{FF2B5EF4-FFF2-40B4-BE49-F238E27FC236}">
                <a16:creationId xmlns:a16="http://schemas.microsoft.com/office/drawing/2014/main" id="{C27BFA66-2A61-C541-660A-5293AEB1CD3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35" t="35617" r="13005" b="34607"/>
          <a:stretch/>
        </p:blipFill>
        <p:spPr>
          <a:xfrm>
            <a:off x="308400" y="2175625"/>
            <a:ext cx="2071700" cy="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831;p104">
            <a:extLst>
              <a:ext uri="{FF2B5EF4-FFF2-40B4-BE49-F238E27FC236}">
                <a16:creationId xmlns:a16="http://schemas.microsoft.com/office/drawing/2014/main" id="{2BBEC373-D561-7DD6-05EE-C3AF0408DEB7}"/>
              </a:ext>
            </a:extLst>
          </p:cNvPr>
          <p:cNvSpPr/>
          <p:nvPr/>
        </p:nvSpPr>
        <p:spPr>
          <a:xfrm>
            <a:off x="2920100" y="1354088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ASR-1</a:t>
            </a:r>
            <a:endParaRPr sz="2000"/>
          </a:p>
        </p:txBody>
      </p:sp>
      <p:sp>
        <p:nvSpPr>
          <p:cNvPr id="11" name="Google Shape;2832;p104">
            <a:extLst>
              <a:ext uri="{FF2B5EF4-FFF2-40B4-BE49-F238E27FC236}">
                <a16:creationId xmlns:a16="http://schemas.microsoft.com/office/drawing/2014/main" id="{D8FBB6DE-9EF5-9471-2169-F722B8E0536A}"/>
              </a:ext>
            </a:extLst>
          </p:cNvPr>
          <p:cNvSpPr/>
          <p:nvPr/>
        </p:nvSpPr>
        <p:spPr>
          <a:xfrm>
            <a:off x="2920100" y="2298363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ASR-2</a:t>
            </a:r>
            <a:endParaRPr sz="2000"/>
          </a:p>
        </p:txBody>
      </p:sp>
      <p:sp>
        <p:nvSpPr>
          <p:cNvPr id="12" name="Google Shape;2833;p104">
            <a:extLst>
              <a:ext uri="{FF2B5EF4-FFF2-40B4-BE49-F238E27FC236}">
                <a16:creationId xmlns:a16="http://schemas.microsoft.com/office/drawing/2014/main" id="{FDF8A2D0-C884-D348-D419-58D20E74CFCF}"/>
              </a:ext>
            </a:extLst>
          </p:cNvPr>
          <p:cNvSpPr/>
          <p:nvPr/>
        </p:nvSpPr>
        <p:spPr>
          <a:xfrm>
            <a:off x="2920100" y="3242650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ASR-3</a:t>
            </a:r>
            <a:endParaRPr sz="2000"/>
          </a:p>
        </p:txBody>
      </p:sp>
      <p:graphicFrame>
        <p:nvGraphicFramePr>
          <p:cNvPr id="13" name="Google Shape;2834;p104">
            <a:extLst>
              <a:ext uri="{FF2B5EF4-FFF2-40B4-BE49-F238E27FC236}">
                <a16:creationId xmlns:a16="http://schemas.microsoft.com/office/drawing/2014/main" id="{9E9534E1-E4F7-AD6C-4DD6-096E5C4952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7625466"/>
              </p:ext>
            </p:extLst>
          </p:nvPr>
        </p:nvGraphicFramePr>
        <p:xfrm>
          <a:off x="4897696" y="12666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Google Shape;2835;p104">
            <a:extLst>
              <a:ext uri="{FF2B5EF4-FFF2-40B4-BE49-F238E27FC236}">
                <a16:creationId xmlns:a16="http://schemas.microsoft.com/office/drawing/2014/main" id="{BBFE4666-07FE-5897-E9CB-7A0FAA024C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8011059"/>
              </p:ext>
            </p:extLst>
          </p:nvPr>
        </p:nvGraphicFramePr>
        <p:xfrm>
          <a:off x="4897696" y="221865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салютэто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Google Shape;2836;p104">
            <a:extLst>
              <a:ext uri="{FF2B5EF4-FFF2-40B4-BE49-F238E27FC236}">
                <a16:creationId xmlns:a16="http://schemas.microsoft.com/office/drawing/2014/main" id="{965401F8-970D-9C66-682F-9CF194B7C0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450402"/>
              </p:ext>
            </p:extLst>
          </p:nvPr>
        </p:nvGraphicFramePr>
        <p:xfrm>
          <a:off x="4897696" y="31707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6" name="Google Shape;2837;p104">
            <a:extLst>
              <a:ext uri="{FF2B5EF4-FFF2-40B4-BE49-F238E27FC236}">
                <a16:creationId xmlns:a16="http://schemas.microsoft.com/office/drawing/2014/main" id="{255FFE99-3DFE-3727-8DF2-30027339C72F}"/>
              </a:ext>
            </a:extLst>
          </p:cNvPr>
          <p:cNvCxnSpPr/>
          <p:nvPr/>
        </p:nvCxnSpPr>
        <p:spPr>
          <a:xfrm rot="-5400000" flipH="1">
            <a:off x="4627396" y="13949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838;p104">
            <a:extLst>
              <a:ext uri="{FF2B5EF4-FFF2-40B4-BE49-F238E27FC236}">
                <a16:creationId xmlns:a16="http://schemas.microsoft.com/office/drawing/2014/main" id="{21BA9AFC-5895-CC17-6E5D-F1E19010E463}"/>
              </a:ext>
            </a:extLst>
          </p:cNvPr>
          <p:cNvCxnSpPr/>
          <p:nvPr/>
        </p:nvCxnSpPr>
        <p:spPr>
          <a:xfrm rot="-5400000" flipH="1">
            <a:off x="4627396" y="234699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839;p104">
            <a:extLst>
              <a:ext uri="{FF2B5EF4-FFF2-40B4-BE49-F238E27FC236}">
                <a16:creationId xmlns:a16="http://schemas.microsoft.com/office/drawing/2014/main" id="{E9D0F11E-F4B6-0720-490A-9539ED0554DB}"/>
              </a:ext>
            </a:extLst>
          </p:cNvPr>
          <p:cNvCxnSpPr/>
          <p:nvPr/>
        </p:nvCxnSpPr>
        <p:spPr>
          <a:xfrm rot="-5400000" flipH="1">
            <a:off x="4627396" y="32990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9" name="Google Shape;2840;p104">
            <a:extLst>
              <a:ext uri="{FF2B5EF4-FFF2-40B4-BE49-F238E27FC236}">
                <a16:creationId xmlns:a16="http://schemas.microsoft.com/office/drawing/2014/main" id="{B5FD0E77-4072-C679-D987-5602191457E0}"/>
              </a:ext>
            </a:extLst>
          </p:cNvPr>
          <p:cNvCxnSpPr/>
          <p:nvPr/>
        </p:nvCxnSpPr>
        <p:spPr>
          <a:xfrm rot="-5400000" flipH="1">
            <a:off x="2649796" y="2337223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2841;p104">
            <a:extLst>
              <a:ext uri="{FF2B5EF4-FFF2-40B4-BE49-F238E27FC236}">
                <a16:creationId xmlns:a16="http://schemas.microsoft.com/office/drawing/2014/main" id="{9D1C1779-7138-26C3-0BEB-7CB1DDEFEBB8}"/>
              </a:ext>
            </a:extLst>
          </p:cNvPr>
          <p:cNvCxnSpPr>
            <a:stCxn id="9" idx="3"/>
            <a:endCxn id="12" idx="1"/>
          </p:cNvCxnSpPr>
          <p:nvPr/>
        </p:nvCxnSpPr>
        <p:spPr>
          <a:xfrm>
            <a:off x="2380100" y="26072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2842;p104">
            <a:extLst>
              <a:ext uri="{FF2B5EF4-FFF2-40B4-BE49-F238E27FC236}">
                <a16:creationId xmlns:a16="http://schemas.microsoft.com/office/drawing/2014/main" id="{F13257F8-4458-8B1E-C5ED-73AD68A530E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rot="10800000" flipH="1">
            <a:off x="2380100" y="16628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" name="Текст 5">
            <a:extLst>
              <a:ext uri="{FF2B5EF4-FFF2-40B4-BE49-F238E27FC236}">
                <a16:creationId xmlns:a16="http://schemas.microsoft.com/office/drawing/2014/main" id="{8DE5EE5F-B592-D0DF-10C2-06FDAD52276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653135B4-EC30-530F-9B5D-CFAF4177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Pseudolabels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en-US" dirty="0"/>
              <a:t>ROVER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77112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A33C7-6D10-7C6D-8BC2-DC0DE2C83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48;p105">
            <a:extLst>
              <a:ext uri="{FF2B5EF4-FFF2-40B4-BE49-F238E27FC236}">
                <a16:creationId xmlns:a16="http://schemas.microsoft.com/office/drawing/2014/main" id="{E495E6C4-A2B3-CDCB-6EC2-4F64C0F3BE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35" t="35617" r="13005" b="34607"/>
          <a:stretch/>
        </p:blipFill>
        <p:spPr>
          <a:xfrm>
            <a:off x="308400" y="2175625"/>
            <a:ext cx="2071700" cy="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49;p105">
            <a:extLst>
              <a:ext uri="{FF2B5EF4-FFF2-40B4-BE49-F238E27FC236}">
                <a16:creationId xmlns:a16="http://schemas.microsoft.com/office/drawing/2014/main" id="{4DE904A0-53C9-1118-F468-08A4DCCF2B5A}"/>
              </a:ext>
            </a:extLst>
          </p:cNvPr>
          <p:cNvSpPr/>
          <p:nvPr/>
        </p:nvSpPr>
        <p:spPr>
          <a:xfrm>
            <a:off x="2920100" y="1354088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ASR-1</a:t>
            </a:r>
            <a:endParaRPr sz="2000"/>
          </a:p>
        </p:txBody>
      </p:sp>
      <p:sp>
        <p:nvSpPr>
          <p:cNvPr id="8" name="Google Shape;2850;p105">
            <a:extLst>
              <a:ext uri="{FF2B5EF4-FFF2-40B4-BE49-F238E27FC236}">
                <a16:creationId xmlns:a16="http://schemas.microsoft.com/office/drawing/2014/main" id="{4E472E80-ED4C-EDEF-1DB1-D00FC1E875A7}"/>
              </a:ext>
            </a:extLst>
          </p:cNvPr>
          <p:cNvSpPr/>
          <p:nvPr/>
        </p:nvSpPr>
        <p:spPr>
          <a:xfrm>
            <a:off x="2920100" y="2298363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ASR-2</a:t>
            </a:r>
            <a:endParaRPr sz="2000" dirty="0"/>
          </a:p>
        </p:txBody>
      </p:sp>
      <p:sp>
        <p:nvSpPr>
          <p:cNvPr id="9" name="Google Shape;2851;p105">
            <a:extLst>
              <a:ext uri="{FF2B5EF4-FFF2-40B4-BE49-F238E27FC236}">
                <a16:creationId xmlns:a16="http://schemas.microsoft.com/office/drawing/2014/main" id="{2B7565B4-2E85-9EC5-1BC6-CC93093C916C}"/>
              </a:ext>
            </a:extLst>
          </p:cNvPr>
          <p:cNvSpPr/>
          <p:nvPr/>
        </p:nvSpPr>
        <p:spPr>
          <a:xfrm>
            <a:off x="2920100" y="3242650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ASR-3</a:t>
            </a:r>
            <a:endParaRPr sz="2000"/>
          </a:p>
        </p:txBody>
      </p:sp>
      <p:graphicFrame>
        <p:nvGraphicFramePr>
          <p:cNvPr id="10" name="Google Shape;2852;p105">
            <a:extLst>
              <a:ext uri="{FF2B5EF4-FFF2-40B4-BE49-F238E27FC236}">
                <a16:creationId xmlns:a16="http://schemas.microsoft.com/office/drawing/2014/main" id="{9534B322-00EE-5102-AE3B-A9B8A6435C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81163"/>
              </p:ext>
            </p:extLst>
          </p:nvPr>
        </p:nvGraphicFramePr>
        <p:xfrm>
          <a:off x="4897696" y="12666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oogle Shape;2853;p105">
            <a:extLst>
              <a:ext uri="{FF2B5EF4-FFF2-40B4-BE49-F238E27FC236}">
                <a16:creationId xmlns:a16="http://schemas.microsoft.com/office/drawing/2014/main" id="{02FC12BF-91A5-0B75-09FD-E556BBE42A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317632"/>
              </p:ext>
            </p:extLst>
          </p:nvPr>
        </p:nvGraphicFramePr>
        <p:xfrm>
          <a:off x="4897696" y="221865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салютэто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2854;p105">
            <a:extLst>
              <a:ext uri="{FF2B5EF4-FFF2-40B4-BE49-F238E27FC236}">
                <a16:creationId xmlns:a16="http://schemas.microsoft.com/office/drawing/2014/main" id="{E892A82A-4ED6-2890-8FAD-1DCC3270B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87027"/>
              </p:ext>
            </p:extLst>
          </p:nvPr>
        </p:nvGraphicFramePr>
        <p:xfrm>
          <a:off x="4897696" y="3170700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Google Shape;2855;p105">
            <a:extLst>
              <a:ext uri="{FF2B5EF4-FFF2-40B4-BE49-F238E27FC236}">
                <a16:creationId xmlns:a16="http://schemas.microsoft.com/office/drawing/2014/main" id="{382149F3-D2A1-3130-741B-48ABE8416104}"/>
              </a:ext>
            </a:extLst>
          </p:cNvPr>
          <p:cNvCxnSpPr/>
          <p:nvPr/>
        </p:nvCxnSpPr>
        <p:spPr>
          <a:xfrm rot="-5400000" flipH="1">
            <a:off x="4627396" y="13949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2856;p105">
            <a:extLst>
              <a:ext uri="{FF2B5EF4-FFF2-40B4-BE49-F238E27FC236}">
                <a16:creationId xmlns:a16="http://schemas.microsoft.com/office/drawing/2014/main" id="{DE3E5518-2F92-0F8C-E13A-50B2791C4474}"/>
              </a:ext>
            </a:extLst>
          </p:cNvPr>
          <p:cNvCxnSpPr/>
          <p:nvPr/>
        </p:nvCxnSpPr>
        <p:spPr>
          <a:xfrm rot="-5400000" flipH="1">
            <a:off x="4627396" y="234699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857;p105">
            <a:extLst>
              <a:ext uri="{FF2B5EF4-FFF2-40B4-BE49-F238E27FC236}">
                <a16:creationId xmlns:a16="http://schemas.microsoft.com/office/drawing/2014/main" id="{FC054367-7871-84A8-500A-A637E0CBAB3F}"/>
              </a:ext>
            </a:extLst>
          </p:cNvPr>
          <p:cNvCxnSpPr/>
          <p:nvPr/>
        </p:nvCxnSpPr>
        <p:spPr>
          <a:xfrm rot="-5400000" flipH="1">
            <a:off x="4627396" y="32990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858;p105">
            <a:extLst>
              <a:ext uri="{FF2B5EF4-FFF2-40B4-BE49-F238E27FC236}">
                <a16:creationId xmlns:a16="http://schemas.microsoft.com/office/drawing/2014/main" id="{F8D93432-C7B7-BD90-B39A-207F3B8E7588}"/>
              </a:ext>
            </a:extLst>
          </p:cNvPr>
          <p:cNvCxnSpPr/>
          <p:nvPr/>
        </p:nvCxnSpPr>
        <p:spPr>
          <a:xfrm rot="-5400000" flipH="1">
            <a:off x="2649796" y="2337223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859;p105">
            <a:extLst>
              <a:ext uri="{FF2B5EF4-FFF2-40B4-BE49-F238E27FC236}">
                <a16:creationId xmlns:a16="http://schemas.microsoft.com/office/drawing/2014/main" id="{5139D3E9-9496-1F22-BF99-4C412F176EA2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380100" y="26072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860;p105">
            <a:extLst>
              <a:ext uri="{FF2B5EF4-FFF2-40B4-BE49-F238E27FC236}">
                <a16:creationId xmlns:a16="http://schemas.microsoft.com/office/drawing/2014/main" id="{D6C46020-D325-D11C-1162-B841C681BD5B}"/>
              </a:ext>
            </a:extLst>
          </p:cNvPr>
          <p:cNvCxnSpPr>
            <a:stCxn id="3" idx="3"/>
            <a:endCxn id="4" idx="1"/>
          </p:cNvCxnSpPr>
          <p:nvPr/>
        </p:nvCxnSpPr>
        <p:spPr>
          <a:xfrm rot="10800000" flipH="1">
            <a:off x="2380100" y="16628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19" name="Google Shape;2861;p105">
            <a:extLst>
              <a:ext uri="{FF2B5EF4-FFF2-40B4-BE49-F238E27FC236}">
                <a16:creationId xmlns:a16="http://schemas.microsoft.com/office/drawing/2014/main" id="{B6B8772E-6EB3-E5CC-3DC6-2A918D2E3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5140495"/>
              </p:ext>
            </p:extLst>
          </p:nvPr>
        </p:nvGraphicFramePr>
        <p:xfrm>
          <a:off x="4897696" y="4122750"/>
          <a:ext cx="960225" cy="487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Google Shape;2862;p105">
            <a:extLst>
              <a:ext uri="{FF2B5EF4-FFF2-40B4-BE49-F238E27FC236}">
                <a16:creationId xmlns:a16="http://schemas.microsoft.com/office/drawing/2014/main" id="{8EBB0D9B-9750-4270-990B-DCE4C0485A1C}"/>
              </a:ext>
            </a:extLst>
          </p:cNvPr>
          <p:cNvCxnSpPr/>
          <p:nvPr/>
        </p:nvCxnSpPr>
        <p:spPr>
          <a:xfrm>
            <a:off x="5377846" y="3660075"/>
            <a:ext cx="0" cy="4665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2864;p105">
            <a:extLst>
              <a:ext uri="{FF2B5EF4-FFF2-40B4-BE49-F238E27FC236}">
                <a16:creationId xmlns:a16="http://schemas.microsoft.com/office/drawing/2014/main" id="{4C195AAC-80A3-EE8B-E3ED-DE5D9C42CF21}"/>
              </a:ext>
            </a:extLst>
          </p:cNvPr>
          <p:cNvSpPr/>
          <p:nvPr/>
        </p:nvSpPr>
        <p:spPr>
          <a:xfrm>
            <a:off x="4897696" y="1160475"/>
            <a:ext cx="960300" cy="249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B7B82E82-2B08-F9DE-9CE7-D7ED462BC9C7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0318DD91-E8E7-D2AC-2ADC-83DB1F0B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Pseudolabels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en-US" dirty="0"/>
              <a:t>ROVER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8958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B733E-E830-4F87-7759-DD77712BB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870;p106">
            <a:extLst>
              <a:ext uri="{FF2B5EF4-FFF2-40B4-BE49-F238E27FC236}">
                <a16:creationId xmlns:a16="http://schemas.microsoft.com/office/drawing/2014/main" id="{FCCC99D6-5FBF-640F-ADAF-BC70B1C5F98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535" t="35617" r="13005" b="34607"/>
          <a:stretch/>
        </p:blipFill>
        <p:spPr>
          <a:xfrm>
            <a:off x="308400" y="2175625"/>
            <a:ext cx="2071700" cy="8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871;p106">
            <a:extLst>
              <a:ext uri="{FF2B5EF4-FFF2-40B4-BE49-F238E27FC236}">
                <a16:creationId xmlns:a16="http://schemas.microsoft.com/office/drawing/2014/main" id="{093D63B0-2722-3CA4-39F9-425BAB9E3A23}"/>
              </a:ext>
            </a:extLst>
          </p:cNvPr>
          <p:cNvSpPr/>
          <p:nvPr/>
        </p:nvSpPr>
        <p:spPr>
          <a:xfrm>
            <a:off x="2920100" y="1354088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dirty="0"/>
              <a:t>ASR-1</a:t>
            </a:r>
            <a:endParaRPr sz="2000" dirty="0"/>
          </a:p>
        </p:txBody>
      </p:sp>
      <p:sp>
        <p:nvSpPr>
          <p:cNvPr id="8" name="Google Shape;2872;p106">
            <a:extLst>
              <a:ext uri="{FF2B5EF4-FFF2-40B4-BE49-F238E27FC236}">
                <a16:creationId xmlns:a16="http://schemas.microsoft.com/office/drawing/2014/main" id="{925265BC-9EF5-12EE-B555-46EF2C762391}"/>
              </a:ext>
            </a:extLst>
          </p:cNvPr>
          <p:cNvSpPr/>
          <p:nvPr/>
        </p:nvSpPr>
        <p:spPr>
          <a:xfrm>
            <a:off x="2920100" y="2298363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ASR-2</a:t>
            </a:r>
            <a:endParaRPr sz="2000"/>
          </a:p>
        </p:txBody>
      </p:sp>
      <p:sp>
        <p:nvSpPr>
          <p:cNvPr id="9" name="Google Shape;2873;p106">
            <a:extLst>
              <a:ext uri="{FF2B5EF4-FFF2-40B4-BE49-F238E27FC236}">
                <a16:creationId xmlns:a16="http://schemas.microsoft.com/office/drawing/2014/main" id="{34795844-6611-9077-94D6-30CDF08675DA}"/>
              </a:ext>
            </a:extLst>
          </p:cNvPr>
          <p:cNvSpPr/>
          <p:nvPr/>
        </p:nvSpPr>
        <p:spPr>
          <a:xfrm>
            <a:off x="2920100" y="3242650"/>
            <a:ext cx="1437600" cy="6177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ASR-3</a:t>
            </a:r>
            <a:endParaRPr sz="2000"/>
          </a:p>
        </p:txBody>
      </p:sp>
      <p:graphicFrame>
        <p:nvGraphicFramePr>
          <p:cNvPr id="10" name="Google Shape;2874;p106">
            <a:extLst>
              <a:ext uri="{FF2B5EF4-FFF2-40B4-BE49-F238E27FC236}">
                <a16:creationId xmlns:a16="http://schemas.microsoft.com/office/drawing/2014/main" id="{FE80AB45-3853-3CA8-8A06-6C58B6077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338401"/>
              </p:ext>
            </p:extLst>
          </p:nvPr>
        </p:nvGraphicFramePr>
        <p:xfrm>
          <a:off x="4897696" y="1238417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Google Shape;2875;p106">
            <a:extLst>
              <a:ext uri="{FF2B5EF4-FFF2-40B4-BE49-F238E27FC236}">
                <a16:creationId xmlns:a16="http://schemas.microsoft.com/office/drawing/2014/main" id="{F487302B-F94D-D3B5-9145-B9CBCDAC03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245136"/>
              </p:ext>
            </p:extLst>
          </p:nvPr>
        </p:nvGraphicFramePr>
        <p:xfrm>
          <a:off x="4897696" y="2190467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салютэто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Google Shape;2876;p106">
            <a:extLst>
              <a:ext uri="{FF2B5EF4-FFF2-40B4-BE49-F238E27FC236}">
                <a16:creationId xmlns:a16="http://schemas.microsoft.com/office/drawing/2014/main" id="{CE2A78B9-5923-62DB-47AD-F2B082A00F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057838"/>
              </p:ext>
            </p:extLst>
          </p:nvPr>
        </p:nvGraphicFramePr>
        <p:xfrm>
          <a:off x="4897696" y="3142517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3" name="Google Shape;2877;p106">
            <a:extLst>
              <a:ext uri="{FF2B5EF4-FFF2-40B4-BE49-F238E27FC236}">
                <a16:creationId xmlns:a16="http://schemas.microsoft.com/office/drawing/2014/main" id="{D0743945-36FC-6E91-16E1-3F7BC8F0E0A8}"/>
              </a:ext>
            </a:extLst>
          </p:cNvPr>
          <p:cNvCxnSpPr/>
          <p:nvPr/>
        </p:nvCxnSpPr>
        <p:spPr>
          <a:xfrm rot="-5400000" flipH="1">
            <a:off x="4627396" y="13949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" name="Google Shape;2878;p106">
            <a:extLst>
              <a:ext uri="{FF2B5EF4-FFF2-40B4-BE49-F238E27FC236}">
                <a16:creationId xmlns:a16="http://schemas.microsoft.com/office/drawing/2014/main" id="{FBEF44F3-B607-7C44-8010-BE26399E8715}"/>
              </a:ext>
            </a:extLst>
          </p:cNvPr>
          <p:cNvCxnSpPr/>
          <p:nvPr/>
        </p:nvCxnSpPr>
        <p:spPr>
          <a:xfrm rot="-5400000" flipH="1">
            <a:off x="4627396" y="234699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" name="Google Shape;2879;p106">
            <a:extLst>
              <a:ext uri="{FF2B5EF4-FFF2-40B4-BE49-F238E27FC236}">
                <a16:creationId xmlns:a16="http://schemas.microsoft.com/office/drawing/2014/main" id="{96EDC59D-C5AA-9858-3F7B-A034794BE348}"/>
              </a:ext>
            </a:extLst>
          </p:cNvPr>
          <p:cNvCxnSpPr/>
          <p:nvPr/>
        </p:nvCxnSpPr>
        <p:spPr>
          <a:xfrm rot="-5400000" flipH="1">
            <a:off x="4627396" y="3299048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" name="Google Shape;2880;p106">
            <a:extLst>
              <a:ext uri="{FF2B5EF4-FFF2-40B4-BE49-F238E27FC236}">
                <a16:creationId xmlns:a16="http://schemas.microsoft.com/office/drawing/2014/main" id="{B019B007-A1F9-3438-AE02-68B056AA72F6}"/>
              </a:ext>
            </a:extLst>
          </p:cNvPr>
          <p:cNvCxnSpPr/>
          <p:nvPr/>
        </p:nvCxnSpPr>
        <p:spPr>
          <a:xfrm rot="-5400000" flipH="1">
            <a:off x="2649796" y="2337223"/>
            <a:ext cx="600" cy="5400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7" name="Google Shape;2881;p106">
            <a:extLst>
              <a:ext uri="{FF2B5EF4-FFF2-40B4-BE49-F238E27FC236}">
                <a16:creationId xmlns:a16="http://schemas.microsoft.com/office/drawing/2014/main" id="{884DF884-1776-CB5B-5770-D96591F0E0F9}"/>
              </a:ext>
            </a:extLst>
          </p:cNvPr>
          <p:cNvCxnSpPr>
            <a:stCxn id="3" idx="3"/>
            <a:endCxn id="9" idx="1"/>
          </p:cNvCxnSpPr>
          <p:nvPr/>
        </p:nvCxnSpPr>
        <p:spPr>
          <a:xfrm>
            <a:off x="2380100" y="26072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8" name="Google Shape;2882;p106">
            <a:extLst>
              <a:ext uri="{FF2B5EF4-FFF2-40B4-BE49-F238E27FC236}">
                <a16:creationId xmlns:a16="http://schemas.microsoft.com/office/drawing/2014/main" id="{F546AA66-9620-72B1-AB0A-CDF8CA3F361C}"/>
              </a:ext>
            </a:extLst>
          </p:cNvPr>
          <p:cNvCxnSpPr>
            <a:stCxn id="3" idx="3"/>
            <a:endCxn id="4" idx="1"/>
          </p:cNvCxnSpPr>
          <p:nvPr/>
        </p:nvCxnSpPr>
        <p:spPr>
          <a:xfrm rot="10800000" flipH="1">
            <a:off x="2380100" y="1662825"/>
            <a:ext cx="540000" cy="9444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19" name="Google Shape;2883;p106">
            <a:extLst>
              <a:ext uri="{FF2B5EF4-FFF2-40B4-BE49-F238E27FC236}">
                <a16:creationId xmlns:a16="http://schemas.microsoft.com/office/drawing/2014/main" id="{322ADE48-FDAC-B886-7441-BB450B07A8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909577"/>
              </p:ext>
            </p:extLst>
          </p:nvPr>
        </p:nvGraphicFramePr>
        <p:xfrm>
          <a:off x="4897696" y="4094567"/>
          <a:ext cx="3840900" cy="792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60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салют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это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/>
                        <a:t>ассистент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 dirty="0"/>
                        <a:t>джой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0" name="Google Shape;2884;p106">
            <a:extLst>
              <a:ext uri="{FF2B5EF4-FFF2-40B4-BE49-F238E27FC236}">
                <a16:creationId xmlns:a16="http://schemas.microsoft.com/office/drawing/2014/main" id="{0C2B0A37-F0D0-63C7-E0EA-798164027EC2}"/>
              </a:ext>
            </a:extLst>
          </p:cNvPr>
          <p:cNvCxnSpPr/>
          <p:nvPr/>
        </p:nvCxnSpPr>
        <p:spPr>
          <a:xfrm>
            <a:off x="5377846" y="3631892"/>
            <a:ext cx="0" cy="466500"/>
          </a:xfrm>
          <a:prstGeom prst="straightConnector1">
            <a:avLst/>
          </a:prstGeom>
          <a:noFill/>
          <a:ln w="19050" cap="flat" cmpd="sng">
            <a:solidFill>
              <a:srgbClr val="A7A7A7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" name="Google Shape;2886;p106">
            <a:extLst>
              <a:ext uri="{FF2B5EF4-FFF2-40B4-BE49-F238E27FC236}">
                <a16:creationId xmlns:a16="http://schemas.microsoft.com/office/drawing/2014/main" id="{56D0A523-758C-04EE-EFE4-F00E4FD6EF13}"/>
              </a:ext>
            </a:extLst>
          </p:cNvPr>
          <p:cNvSpPr/>
          <p:nvPr/>
        </p:nvSpPr>
        <p:spPr>
          <a:xfrm>
            <a:off x="4897696" y="1132292"/>
            <a:ext cx="960300" cy="2499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0B539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29F3355F-6B93-D18A-F51A-C30B71861E16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25" name="Заголовок 24">
            <a:extLst>
              <a:ext uri="{FF2B5EF4-FFF2-40B4-BE49-F238E27FC236}">
                <a16:creationId xmlns:a16="http://schemas.microsoft.com/office/drawing/2014/main" id="{EA155E54-9E81-495E-B5A0-C3EF8BAC3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Pseudolabels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en-US" dirty="0"/>
              <a:t>ROVER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7761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7680D-5D70-8E4B-C733-76318B076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980CE-7A6E-1B06-E993-55AF58BF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2" y="260359"/>
            <a:ext cx="10507135" cy="1325563"/>
          </a:xfrm>
        </p:spPr>
        <p:txBody>
          <a:bodyPr/>
          <a:lstStyle/>
          <a:p>
            <a:r>
              <a:rPr lang="ru-RU" dirty="0"/>
              <a:t>Подходы обучения для </a:t>
            </a:r>
            <a:r>
              <a:rPr lang="en-US" dirty="0"/>
              <a:t>low-resource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5CD7B4-E2F9-D913-6DC2-CEE465FCE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32" y="1738322"/>
            <a:ext cx="10173740" cy="4052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" b="1" dirty="0"/>
              <a:t>Self-supervised Learning (SSL) </a:t>
            </a:r>
            <a:r>
              <a:rPr lang="ru-RU" dirty="0"/>
              <a:t>Обучение на неразмеченных данных (десятки сотни тысяч часов),(от десятков до сотен часов).</a:t>
            </a:r>
            <a:endParaRPr lang="en-US" dirty="0"/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большое количество неразмеченных данных для </a:t>
            </a:r>
            <a:r>
              <a:rPr lang="en" dirty="0"/>
              <a:t>SSL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большое количество вычислительных ресурсов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длительные эксперименты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лучшее масштабирование от данных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69403707-1F22-3D81-C5E7-C408D1AF970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8757207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F0750-3FD2-58D0-9BB3-CA93C1C05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937;p113">
            <a:extLst>
              <a:ext uri="{FF2B5EF4-FFF2-40B4-BE49-F238E27FC236}">
                <a16:creationId xmlns:a16="http://schemas.microsoft.com/office/drawing/2014/main" id="{098513EF-7D46-B681-703E-13CD4A1DB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ROVER: Voting</a:t>
            </a:r>
            <a:endParaRPr dirty="0"/>
          </a:p>
        </p:txBody>
      </p:sp>
      <p:sp>
        <p:nvSpPr>
          <p:cNvPr id="3" name="Google Shape;2938;p113">
            <a:extLst>
              <a:ext uri="{FF2B5EF4-FFF2-40B4-BE49-F238E27FC236}">
                <a16:creationId xmlns:a16="http://schemas.microsoft.com/office/drawing/2014/main" id="{CAD2FB43-00F9-2C1C-4DAF-A3DF218F3A1F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69360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/>
                </a:solidFill>
                <a:highlight>
                  <a:srgbClr val="D9EAD3"/>
                </a:highlight>
              </a:rPr>
              <a:t>AC</a:t>
            </a:r>
            <a:r>
              <a:rPr lang="en" dirty="0">
                <a:solidFill>
                  <a:schemeClr val="tx1"/>
                </a:solidFill>
              </a:rPr>
              <a:t>EFJFRT ,  </a:t>
            </a:r>
            <a:r>
              <a:rPr lang="en" dirty="0">
                <a:solidFill>
                  <a:schemeClr val="tx1"/>
                </a:solidFill>
                <a:highlight>
                  <a:srgbClr val="D9EAD3"/>
                </a:highlight>
              </a:rPr>
              <a:t>AC</a:t>
            </a:r>
            <a:r>
              <a:rPr lang="en" dirty="0">
                <a:solidFill>
                  <a:schemeClr val="tx1"/>
                </a:solidFill>
              </a:rPr>
              <a:t>EFJF</a:t>
            </a:r>
            <a:r>
              <a:rPr lang="en" dirty="0">
                <a:solidFill>
                  <a:schemeClr val="tx1"/>
                </a:solidFill>
                <a:highlight>
                  <a:srgbClr val="FFF2CC"/>
                </a:highlight>
              </a:rPr>
              <a:t>OS</a:t>
            </a:r>
            <a:r>
              <a:rPr lang="en" dirty="0">
                <a:solidFill>
                  <a:schemeClr val="tx1"/>
                </a:solidFill>
              </a:rPr>
              <a:t>T, EFJFRT</a:t>
            </a:r>
          </a:p>
        </p:txBody>
      </p:sp>
      <p:sp>
        <p:nvSpPr>
          <p:cNvPr id="4" name="Google Shape;2939;p113">
            <a:extLst>
              <a:ext uri="{FF2B5EF4-FFF2-40B4-BE49-F238E27FC236}">
                <a16:creationId xmlns:a16="http://schemas.microsoft.com/office/drawing/2014/main" id="{3621AB44-16B0-D81C-F472-085425455EAE}"/>
              </a:ext>
            </a:extLst>
          </p:cNvPr>
          <p:cNvSpPr/>
          <p:nvPr/>
        </p:nvSpPr>
        <p:spPr>
          <a:xfrm>
            <a:off x="759425" y="2342625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A:2</a:t>
            </a:r>
            <a:endParaRPr sz="1100"/>
          </a:p>
        </p:txBody>
      </p:sp>
      <p:sp>
        <p:nvSpPr>
          <p:cNvPr id="8" name="Google Shape;2940;p113">
            <a:extLst>
              <a:ext uri="{FF2B5EF4-FFF2-40B4-BE49-F238E27FC236}">
                <a16:creationId xmlns:a16="http://schemas.microsoft.com/office/drawing/2014/main" id="{D24AD2A3-2F8D-D2CB-7325-CBD3B3F1F62D}"/>
              </a:ext>
            </a:extLst>
          </p:cNvPr>
          <p:cNvSpPr/>
          <p:nvPr/>
        </p:nvSpPr>
        <p:spPr>
          <a:xfrm>
            <a:off x="759425" y="2906900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_:1</a:t>
            </a:r>
            <a:endParaRPr sz="1100"/>
          </a:p>
        </p:txBody>
      </p:sp>
      <p:sp>
        <p:nvSpPr>
          <p:cNvPr id="9" name="Google Shape;2941;p113">
            <a:extLst>
              <a:ext uri="{FF2B5EF4-FFF2-40B4-BE49-F238E27FC236}">
                <a16:creationId xmlns:a16="http://schemas.microsoft.com/office/drawing/2014/main" id="{A116A25A-0A4E-C1FE-D037-9B9F1D4DABE3}"/>
              </a:ext>
            </a:extLst>
          </p:cNvPr>
          <p:cNvSpPr/>
          <p:nvPr/>
        </p:nvSpPr>
        <p:spPr>
          <a:xfrm>
            <a:off x="1413825" y="2342625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C:2</a:t>
            </a:r>
            <a:endParaRPr sz="1100"/>
          </a:p>
        </p:txBody>
      </p:sp>
      <p:sp>
        <p:nvSpPr>
          <p:cNvPr id="10" name="Google Shape;2942;p113">
            <a:extLst>
              <a:ext uri="{FF2B5EF4-FFF2-40B4-BE49-F238E27FC236}">
                <a16:creationId xmlns:a16="http://schemas.microsoft.com/office/drawing/2014/main" id="{DAE65C42-FA73-8703-03B9-DEB04A44CCB7}"/>
              </a:ext>
            </a:extLst>
          </p:cNvPr>
          <p:cNvSpPr/>
          <p:nvPr/>
        </p:nvSpPr>
        <p:spPr>
          <a:xfrm>
            <a:off x="1413825" y="2906900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_:1</a:t>
            </a:r>
            <a:endParaRPr sz="1100"/>
          </a:p>
        </p:txBody>
      </p:sp>
      <p:sp>
        <p:nvSpPr>
          <p:cNvPr id="11" name="Google Shape;2943;p113">
            <a:extLst>
              <a:ext uri="{FF2B5EF4-FFF2-40B4-BE49-F238E27FC236}">
                <a16:creationId xmlns:a16="http://schemas.microsoft.com/office/drawing/2014/main" id="{DD03959A-555D-CE14-6D0F-A0A1055F5919}"/>
              </a:ext>
            </a:extLst>
          </p:cNvPr>
          <p:cNvSpPr/>
          <p:nvPr/>
        </p:nvSpPr>
        <p:spPr>
          <a:xfrm>
            <a:off x="20682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E:3</a:t>
            </a:r>
            <a:endParaRPr sz="1100"/>
          </a:p>
        </p:txBody>
      </p:sp>
      <p:sp>
        <p:nvSpPr>
          <p:cNvPr id="12" name="Google Shape;2944;p113">
            <a:extLst>
              <a:ext uri="{FF2B5EF4-FFF2-40B4-BE49-F238E27FC236}">
                <a16:creationId xmlns:a16="http://schemas.microsoft.com/office/drawing/2014/main" id="{09D735A5-B2FA-89DA-95BC-0F0001832D34}"/>
              </a:ext>
            </a:extLst>
          </p:cNvPr>
          <p:cNvSpPr/>
          <p:nvPr/>
        </p:nvSpPr>
        <p:spPr>
          <a:xfrm>
            <a:off x="27226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F:3</a:t>
            </a:r>
            <a:endParaRPr sz="1100"/>
          </a:p>
        </p:txBody>
      </p:sp>
      <p:sp>
        <p:nvSpPr>
          <p:cNvPr id="13" name="Google Shape;2945;p113">
            <a:extLst>
              <a:ext uri="{FF2B5EF4-FFF2-40B4-BE49-F238E27FC236}">
                <a16:creationId xmlns:a16="http://schemas.microsoft.com/office/drawing/2014/main" id="{B6B671B8-D728-8B72-0966-DC68BBEA9346}"/>
              </a:ext>
            </a:extLst>
          </p:cNvPr>
          <p:cNvSpPr/>
          <p:nvPr/>
        </p:nvSpPr>
        <p:spPr>
          <a:xfrm>
            <a:off x="33770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J:3</a:t>
            </a:r>
            <a:endParaRPr sz="1100"/>
          </a:p>
        </p:txBody>
      </p:sp>
      <p:sp>
        <p:nvSpPr>
          <p:cNvPr id="14" name="Google Shape;2946;p113">
            <a:extLst>
              <a:ext uri="{FF2B5EF4-FFF2-40B4-BE49-F238E27FC236}">
                <a16:creationId xmlns:a16="http://schemas.microsoft.com/office/drawing/2014/main" id="{01FC1EA4-CC70-3C4B-850F-7454980208E4}"/>
              </a:ext>
            </a:extLst>
          </p:cNvPr>
          <p:cNvSpPr/>
          <p:nvPr/>
        </p:nvSpPr>
        <p:spPr>
          <a:xfrm>
            <a:off x="40314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F:3</a:t>
            </a:r>
            <a:endParaRPr sz="1100"/>
          </a:p>
        </p:txBody>
      </p:sp>
      <p:sp>
        <p:nvSpPr>
          <p:cNvPr id="15" name="Google Shape;2947;p113">
            <a:extLst>
              <a:ext uri="{FF2B5EF4-FFF2-40B4-BE49-F238E27FC236}">
                <a16:creationId xmlns:a16="http://schemas.microsoft.com/office/drawing/2014/main" id="{8ACAC64D-4962-99D3-263B-1D4C9C78CA9B}"/>
              </a:ext>
            </a:extLst>
          </p:cNvPr>
          <p:cNvSpPr/>
          <p:nvPr/>
        </p:nvSpPr>
        <p:spPr>
          <a:xfrm>
            <a:off x="4685825" y="2342613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R:2</a:t>
            </a:r>
            <a:endParaRPr sz="1100"/>
          </a:p>
        </p:txBody>
      </p:sp>
      <p:sp>
        <p:nvSpPr>
          <p:cNvPr id="16" name="Google Shape;2948;p113">
            <a:extLst>
              <a:ext uri="{FF2B5EF4-FFF2-40B4-BE49-F238E27FC236}">
                <a16:creationId xmlns:a16="http://schemas.microsoft.com/office/drawing/2014/main" id="{897C2890-1DB4-DD6B-2A2D-A834A0E683DB}"/>
              </a:ext>
            </a:extLst>
          </p:cNvPr>
          <p:cNvSpPr/>
          <p:nvPr/>
        </p:nvSpPr>
        <p:spPr>
          <a:xfrm>
            <a:off x="4685825" y="2906888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O:1</a:t>
            </a:r>
            <a:endParaRPr sz="1100"/>
          </a:p>
        </p:txBody>
      </p:sp>
      <p:sp>
        <p:nvSpPr>
          <p:cNvPr id="17" name="Google Shape;2949;p113">
            <a:extLst>
              <a:ext uri="{FF2B5EF4-FFF2-40B4-BE49-F238E27FC236}">
                <a16:creationId xmlns:a16="http://schemas.microsoft.com/office/drawing/2014/main" id="{DBF40F33-4D84-6196-2A83-2965D9FD768B}"/>
              </a:ext>
            </a:extLst>
          </p:cNvPr>
          <p:cNvSpPr/>
          <p:nvPr/>
        </p:nvSpPr>
        <p:spPr>
          <a:xfrm>
            <a:off x="5340225" y="2342613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_:2</a:t>
            </a:r>
            <a:endParaRPr sz="1100"/>
          </a:p>
        </p:txBody>
      </p:sp>
      <p:sp>
        <p:nvSpPr>
          <p:cNvPr id="18" name="Google Shape;2950;p113">
            <a:extLst>
              <a:ext uri="{FF2B5EF4-FFF2-40B4-BE49-F238E27FC236}">
                <a16:creationId xmlns:a16="http://schemas.microsoft.com/office/drawing/2014/main" id="{6A2600E7-28AF-14F1-8996-4F33C9B90F04}"/>
              </a:ext>
            </a:extLst>
          </p:cNvPr>
          <p:cNvSpPr/>
          <p:nvPr/>
        </p:nvSpPr>
        <p:spPr>
          <a:xfrm>
            <a:off x="5340225" y="2906888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S:1</a:t>
            </a:r>
            <a:endParaRPr sz="1100"/>
          </a:p>
        </p:txBody>
      </p:sp>
      <p:sp>
        <p:nvSpPr>
          <p:cNvPr id="19" name="Google Shape;2951;p113">
            <a:extLst>
              <a:ext uri="{FF2B5EF4-FFF2-40B4-BE49-F238E27FC236}">
                <a16:creationId xmlns:a16="http://schemas.microsoft.com/office/drawing/2014/main" id="{D21FAD84-09FC-7875-0CC8-165111E7F379}"/>
              </a:ext>
            </a:extLst>
          </p:cNvPr>
          <p:cNvSpPr/>
          <p:nvPr/>
        </p:nvSpPr>
        <p:spPr>
          <a:xfrm>
            <a:off x="59946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T:3</a:t>
            </a:r>
            <a:endParaRPr sz="1100"/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080CD0D1-9EE7-940D-CA39-230247819B1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940883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FECBF-B572-6F5D-2E54-6C60980AB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57;p114">
            <a:extLst>
              <a:ext uri="{FF2B5EF4-FFF2-40B4-BE49-F238E27FC236}">
                <a16:creationId xmlns:a16="http://schemas.microsoft.com/office/drawing/2014/main" id="{6D564F69-8CAC-F602-2F96-50A9B546E19A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69360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" dirty="0">
                <a:solidFill>
                  <a:schemeClr val="tx1"/>
                </a:solidFill>
                <a:highlight>
                  <a:srgbClr val="D9EAD3"/>
                </a:highlight>
              </a:rPr>
              <a:t>AC</a:t>
            </a:r>
            <a:r>
              <a:rPr lang="en" dirty="0">
                <a:solidFill>
                  <a:schemeClr val="tx1"/>
                </a:solidFill>
              </a:rPr>
              <a:t>EFJFRT ,  </a:t>
            </a:r>
            <a:r>
              <a:rPr lang="en" dirty="0">
                <a:solidFill>
                  <a:schemeClr val="tx1"/>
                </a:solidFill>
                <a:highlight>
                  <a:srgbClr val="D9EAD3"/>
                </a:highlight>
              </a:rPr>
              <a:t>AC</a:t>
            </a:r>
            <a:r>
              <a:rPr lang="en" dirty="0">
                <a:solidFill>
                  <a:schemeClr val="tx1"/>
                </a:solidFill>
              </a:rPr>
              <a:t>EFJF</a:t>
            </a:r>
            <a:r>
              <a:rPr lang="en" dirty="0">
                <a:solidFill>
                  <a:schemeClr val="tx1"/>
                </a:solidFill>
                <a:highlight>
                  <a:srgbClr val="FFF2CC"/>
                </a:highlight>
              </a:rPr>
              <a:t>OS</a:t>
            </a:r>
            <a:r>
              <a:rPr lang="en" dirty="0">
                <a:solidFill>
                  <a:schemeClr val="tx1"/>
                </a:solidFill>
              </a:rPr>
              <a:t>T, EFJFRT</a:t>
            </a:r>
          </a:p>
        </p:txBody>
      </p:sp>
      <p:sp>
        <p:nvSpPr>
          <p:cNvPr id="4" name="Google Shape;2958;p114">
            <a:extLst>
              <a:ext uri="{FF2B5EF4-FFF2-40B4-BE49-F238E27FC236}">
                <a16:creationId xmlns:a16="http://schemas.microsoft.com/office/drawing/2014/main" id="{A63D04B7-D139-4C03-2CC0-0724F4A01582}"/>
              </a:ext>
            </a:extLst>
          </p:cNvPr>
          <p:cNvSpPr/>
          <p:nvPr/>
        </p:nvSpPr>
        <p:spPr>
          <a:xfrm>
            <a:off x="759425" y="2342625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A:2</a:t>
            </a:r>
            <a:endParaRPr sz="1100"/>
          </a:p>
        </p:txBody>
      </p:sp>
      <p:sp>
        <p:nvSpPr>
          <p:cNvPr id="8" name="Google Shape;2959;p114">
            <a:extLst>
              <a:ext uri="{FF2B5EF4-FFF2-40B4-BE49-F238E27FC236}">
                <a16:creationId xmlns:a16="http://schemas.microsoft.com/office/drawing/2014/main" id="{B6D005F6-05CE-0BA9-9F1E-2DF192CE713B}"/>
              </a:ext>
            </a:extLst>
          </p:cNvPr>
          <p:cNvSpPr/>
          <p:nvPr/>
        </p:nvSpPr>
        <p:spPr>
          <a:xfrm>
            <a:off x="759425" y="2906900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_:1</a:t>
            </a:r>
            <a:endParaRPr sz="1100"/>
          </a:p>
        </p:txBody>
      </p:sp>
      <p:sp>
        <p:nvSpPr>
          <p:cNvPr id="9" name="Google Shape;2960;p114">
            <a:extLst>
              <a:ext uri="{FF2B5EF4-FFF2-40B4-BE49-F238E27FC236}">
                <a16:creationId xmlns:a16="http://schemas.microsoft.com/office/drawing/2014/main" id="{17FB17A3-10A5-2F91-F7BE-9C159D0D0A99}"/>
              </a:ext>
            </a:extLst>
          </p:cNvPr>
          <p:cNvSpPr/>
          <p:nvPr/>
        </p:nvSpPr>
        <p:spPr>
          <a:xfrm>
            <a:off x="1413825" y="2342625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C:2</a:t>
            </a:r>
            <a:endParaRPr sz="1100"/>
          </a:p>
        </p:txBody>
      </p:sp>
      <p:sp>
        <p:nvSpPr>
          <p:cNvPr id="10" name="Google Shape;2961;p114">
            <a:extLst>
              <a:ext uri="{FF2B5EF4-FFF2-40B4-BE49-F238E27FC236}">
                <a16:creationId xmlns:a16="http://schemas.microsoft.com/office/drawing/2014/main" id="{4F7D6827-2858-69E9-29A2-004F2FA3C957}"/>
              </a:ext>
            </a:extLst>
          </p:cNvPr>
          <p:cNvSpPr/>
          <p:nvPr/>
        </p:nvSpPr>
        <p:spPr>
          <a:xfrm>
            <a:off x="1413825" y="2906900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_:1</a:t>
            </a:r>
            <a:endParaRPr sz="1100"/>
          </a:p>
        </p:txBody>
      </p:sp>
      <p:sp>
        <p:nvSpPr>
          <p:cNvPr id="11" name="Google Shape;2962;p114">
            <a:extLst>
              <a:ext uri="{FF2B5EF4-FFF2-40B4-BE49-F238E27FC236}">
                <a16:creationId xmlns:a16="http://schemas.microsoft.com/office/drawing/2014/main" id="{0E7277BB-E6B7-0C40-DE86-939FB145AAC5}"/>
              </a:ext>
            </a:extLst>
          </p:cNvPr>
          <p:cNvSpPr/>
          <p:nvPr/>
        </p:nvSpPr>
        <p:spPr>
          <a:xfrm>
            <a:off x="20682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E:3</a:t>
            </a:r>
            <a:endParaRPr sz="1100"/>
          </a:p>
        </p:txBody>
      </p:sp>
      <p:sp>
        <p:nvSpPr>
          <p:cNvPr id="12" name="Google Shape;2963;p114">
            <a:extLst>
              <a:ext uri="{FF2B5EF4-FFF2-40B4-BE49-F238E27FC236}">
                <a16:creationId xmlns:a16="http://schemas.microsoft.com/office/drawing/2014/main" id="{CFBC13EB-B7AB-2104-0E74-4B4B0B2E3CAE}"/>
              </a:ext>
            </a:extLst>
          </p:cNvPr>
          <p:cNvSpPr/>
          <p:nvPr/>
        </p:nvSpPr>
        <p:spPr>
          <a:xfrm>
            <a:off x="27226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F:3</a:t>
            </a:r>
            <a:endParaRPr sz="1100"/>
          </a:p>
        </p:txBody>
      </p:sp>
      <p:sp>
        <p:nvSpPr>
          <p:cNvPr id="13" name="Google Shape;2964;p114">
            <a:extLst>
              <a:ext uri="{FF2B5EF4-FFF2-40B4-BE49-F238E27FC236}">
                <a16:creationId xmlns:a16="http://schemas.microsoft.com/office/drawing/2014/main" id="{36B7D30F-7CA1-BFAB-52EF-8123D16E2697}"/>
              </a:ext>
            </a:extLst>
          </p:cNvPr>
          <p:cNvSpPr/>
          <p:nvPr/>
        </p:nvSpPr>
        <p:spPr>
          <a:xfrm>
            <a:off x="33770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J:3</a:t>
            </a:r>
            <a:endParaRPr sz="1100"/>
          </a:p>
        </p:txBody>
      </p:sp>
      <p:sp>
        <p:nvSpPr>
          <p:cNvPr id="14" name="Google Shape;2965;p114">
            <a:extLst>
              <a:ext uri="{FF2B5EF4-FFF2-40B4-BE49-F238E27FC236}">
                <a16:creationId xmlns:a16="http://schemas.microsoft.com/office/drawing/2014/main" id="{6100DB18-3371-7E9E-D1CB-F3E9A751C492}"/>
              </a:ext>
            </a:extLst>
          </p:cNvPr>
          <p:cNvSpPr/>
          <p:nvPr/>
        </p:nvSpPr>
        <p:spPr>
          <a:xfrm>
            <a:off x="40314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F:3</a:t>
            </a:r>
            <a:endParaRPr sz="1100"/>
          </a:p>
        </p:txBody>
      </p:sp>
      <p:sp>
        <p:nvSpPr>
          <p:cNvPr id="15" name="Google Shape;2966;p114">
            <a:extLst>
              <a:ext uri="{FF2B5EF4-FFF2-40B4-BE49-F238E27FC236}">
                <a16:creationId xmlns:a16="http://schemas.microsoft.com/office/drawing/2014/main" id="{F113E848-558B-25C9-01D9-63ECDF87DBE0}"/>
              </a:ext>
            </a:extLst>
          </p:cNvPr>
          <p:cNvSpPr/>
          <p:nvPr/>
        </p:nvSpPr>
        <p:spPr>
          <a:xfrm>
            <a:off x="4685825" y="2342613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R:2</a:t>
            </a:r>
            <a:endParaRPr sz="1100"/>
          </a:p>
        </p:txBody>
      </p:sp>
      <p:sp>
        <p:nvSpPr>
          <p:cNvPr id="16" name="Google Shape;2967;p114">
            <a:extLst>
              <a:ext uri="{FF2B5EF4-FFF2-40B4-BE49-F238E27FC236}">
                <a16:creationId xmlns:a16="http://schemas.microsoft.com/office/drawing/2014/main" id="{4A04D0B6-0F44-A8AA-0F96-2A0BDD49D13A}"/>
              </a:ext>
            </a:extLst>
          </p:cNvPr>
          <p:cNvSpPr/>
          <p:nvPr/>
        </p:nvSpPr>
        <p:spPr>
          <a:xfrm>
            <a:off x="4685825" y="2906888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O:1</a:t>
            </a:r>
            <a:endParaRPr sz="1100"/>
          </a:p>
        </p:txBody>
      </p:sp>
      <p:sp>
        <p:nvSpPr>
          <p:cNvPr id="17" name="Google Shape;2968;p114">
            <a:extLst>
              <a:ext uri="{FF2B5EF4-FFF2-40B4-BE49-F238E27FC236}">
                <a16:creationId xmlns:a16="http://schemas.microsoft.com/office/drawing/2014/main" id="{2330E101-E16F-5390-EEE8-6E0A1E61AA4E}"/>
              </a:ext>
            </a:extLst>
          </p:cNvPr>
          <p:cNvSpPr/>
          <p:nvPr/>
        </p:nvSpPr>
        <p:spPr>
          <a:xfrm>
            <a:off x="5340225" y="2342613"/>
            <a:ext cx="330000" cy="3300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_:2</a:t>
            </a:r>
            <a:endParaRPr sz="1100"/>
          </a:p>
        </p:txBody>
      </p:sp>
      <p:sp>
        <p:nvSpPr>
          <p:cNvPr id="18" name="Google Shape;2969;p114">
            <a:extLst>
              <a:ext uri="{FF2B5EF4-FFF2-40B4-BE49-F238E27FC236}">
                <a16:creationId xmlns:a16="http://schemas.microsoft.com/office/drawing/2014/main" id="{1980B547-C9C9-4847-CB73-633F100C8ABC}"/>
              </a:ext>
            </a:extLst>
          </p:cNvPr>
          <p:cNvSpPr/>
          <p:nvPr/>
        </p:nvSpPr>
        <p:spPr>
          <a:xfrm>
            <a:off x="5340225" y="2906888"/>
            <a:ext cx="330000" cy="3300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S:1</a:t>
            </a:r>
            <a:endParaRPr sz="1100"/>
          </a:p>
        </p:txBody>
      </p:sp>
      <p:sp>
        <p:nvSpPr>
          <p:cNvPr id="19" name="Google Shape;2970;p114">
            <a:extLst>
              <a:ext uri="{FF2B5EF4-FFF2-40B4-BE49-F238E27FC236}">
                <a16:creationId xmlns:a16="http://schemas.microsoft.com/office/drawing/2014/main" id="{A94A402B-C2A5-7ED2-8785-56A7D1D0F88B}"/>
              </a:ext>
            </a:extLst>
          </p:cNvPr>
          <p:cNvSpPr/>
          <p:nvPr/>
        </p:nvSpPr>
        <p:spPr>
          <a:xfrm>
            <a:off x="5994625" y="2576900"/>
            <a:ext cx="330000" cy="3300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T:3</a:t>
            </a:r>
            <a:endParaRPr sz="1100"/>
          </a:p>
        </p:txBody>
      </p:sp>
      <p:cxnSp>
        <p:nvCxnSpPr>
          <p:cNvPr id="20" name="Google Shape;2971;p114">
            <a:extLst>
              <a:ext uri="{FF2B5EF4-FFF2-40B4-BE49-F238E27FC236}">
                <a16:creationId xmlns:a16="http://schemas.microsoft.com/office/drawing/2014/main" id="{EDD2CBCD-1101-7E35-6896-A0B2C9C5DF45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1089425" y="2507625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972;p114">
            <a:extLst>
              <a:ext uri="{FF2B5EF4-FFF2-40B4-BE49-F238E27FC236}">
                <a16:creationId xmlns:a16="http://schemas.microsoft.com/office/drawing/2014/main" id="{432F5E81-657E-6B33-B82C-224C75F46AEA}"/>
              </a:ext>
            </a:extLst>
          </p:cNvPr>
          <p:cNvCxnSpPr>
            <a:stCxn id="9" idx="6"/>
            <a:endCxn id="11" idx="2"/>
          </p:cNvCxnSpPr>
          <p:nvPr/>
        </p:nvCxnSpPr>
        <p:spPr>
          <a:xfrm>
            <a:off x="1743825" y="2507625"/>
            <a:ext cx="324300" cy="23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973;p114">
            <a:extLst>
              <a:ext uri="{FF2B5EF4-FFF2-40B4-BE49-F238E27FC236}">
                <a16:creationId xmlns:a16="http://schemas.microsoft.com/office/drawing/2014/main" id="{8CC75C27-7E3D-F12E-9758-003823FB1AE2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>
            <a:off x="2398225" y="2741900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974;p114">
            <a:extLst>
              <a:ext uri="{FF2B5EF4-FFF2-40B4-BE49-F238E27FC236}">
                <a16:creationId xmlns:a16="http://schemas.microsoft.com/office/drawing/2014/main" id="{9FFC727E-758E-DE74-1C22-2E32DBB58A75}"/>
              </a:ext>
            </a:extLst>
          </p:cNvPr>
          <p:cNvCxnSpPr>
            <a:stCxn id="12" idx="6"/>
            <a:endCxn id="13" idx="2"/>
          </p:cNvCxnSpPr>
          <p:nvPr/>
        </p:nvCxnSpPr>
        <p:spPr>
          <a:xfrm>
            <a:off x="3052625" y="2741900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975;p114">
            <a:extLst>
              <a:ext uri="{FF2B5EF4-FFF2-40B4-BE49-F238E27FC236}">
                <a16:creationId xmlns:a16="http://schemas.microsoft.com/office/drawing/2014/main" id="{1F4EE3F8-726A-BDA5-9519-1CDF15C7DBBC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3707025" y="2741900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976;p114">
            <a:extLst>
              <a:ext uri="{FF2B5EF4-FFF2-40B4-BE49-F238E27FC236}">
                <a16:creationId xmlns:a16="http://schemas.microsoft.com/office/drawing/2014/main" id="{6A965B50-66C7-233A-3160-445402F148BB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 rot="10800000" flipH="1">
            <a:off x="4361425" y="2507600"/>
            <a:ext cx="324300" cy="23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977;p114">
            <a:extLst>
              <a:ext uri="{FF2B5EF4-FFF2-40B4-BE49-F238E27FC236}">
                <a16:creationId xmlns:a16="http://schemas.microsoft.com/office/drawing/2014/main" id="{4648E73C-6528-F0FE-FD99-70BB86634879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15825" y="2507613"/>
            <a:ext cx="32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978;p114">
            <a:extLst>
              <a:ext uri="{FF2B5EF4-FFF2-40B4-BE49-F238E27FC236}">
                <a16:creationId xmlns:a16="http://schemas.microsoft.com/office/drawing/2014/main" id="{F607A245-7CFF-0BEA-696E-510F5E4515B9}"/>
              </a:ext>
            </a:extLst>
          </p:cNvPr>
          <p:cNvCxnSpPr>
            <a:stCxn id="17" idx="6"/>
            <a:endCxn id="19" idx="2"/>
          </p:cNvCxnSpPr>
          <p:nvPr/>
        </p:nvCxnSpPr>
        <p:spPr>
          <a:xfrm>
            <a:off x="5670225" y="2507613"/>
            <a:ext cx="324300" cy="23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8" name="Google Shape;2979;p114">
            <a:extLst>
              <a:ext uri="{FF2B5EF4-FFF2-40B4-BE49-F238E27FC236}">
                <a16:creationId xmlns:a16="http://schemas.microsoft.com/office/drawing/2014/main" id="{D2FBEB34-E0DE-B1DE-35C5-5579DB0581D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425" y="3750600"/>
            <a:ext cx="4419600" cy="646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Текст 5">
            <a:extLst>
              <a:ext uri="{FF2B5EF4-FFF2-40B4-BE49-F238E27FC236}">
                <a16:creationId xmlns:a16="http://schemas.microsoft.com/office/drawing/2014/main" id="{195CD790-9AF4-737B-F189-58FFFAECFE3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sp>
        <p:nvSpPr>
          <p:cNvPr id="33" name="Google Shape;2937;p113">
            <a:extLst>
              <a:ext uri="{FF2B5EF4-FFF2-40B4-BE49-F238E27FC236}">
                <a16:creationId xmlns:a16="http://schemas.microsoft.com/office/drawing/2014/main" id="{26A4F3B9-BBC8-3F5B-47AD-2739D3803BE4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A0519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" dirty="0"/>
              <a:t>ROVER: Voting</a:t>
            </a:r>
          </a:p>
        </p:txBody>
      </p:sp>
    </p:spTree>
    <p:extLst>
      <p:ext uri="{BB962C8B-B14F-4D97-AF65-F5344CB8AC3E}">
        <p14:creationId xmlns:p14="http://schemas.microsoft.com/office/powerpoint/2010/main" val="1570941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72ACD-0BCE-826C-C18D-D93964631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A225C6-2C18-7384-F29E-14D2B5571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499" y="2173825"/>
            <a:ext cx="5969002" cy="1325563"/>
          </a:xfrm>
        </p:spPr>
        <p:txBody>
          <a:bodyPr/>
          <a:lstStyle/>
          <a:p>
            <a:pPr algn="ctr"/>
            <a:r>
              <a:rPr lang="en-US" dirty="0"/>
              <a:t>Rescoring</a:t>
            </a:r>
            <a:endParaRPr lang="ru-RU" dirty="0"/>
          </a:p>
        </p:txBody>
      </p:sp>
      <p:sp>
        <p:nvSpPr>
          <p:cNvPr id="4" name="Текст 5">
            <a:extLst>
              <a:ext uri="{FF2B5EF4-FFF2-40B4-BE49-F238E27FC236}">
                <a16:creationId xmlns:a16="http://schemas.microsoft.com/office/drawing/2014/main" id="{14290FCE-A014-1A2B-4EB2-24FB250B885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474381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715E3C-6DAB-C4B8-3EA1-C6788609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Rescoring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D77B096-8B21-281F-852E-DE341A9C4A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CA58B2B-BD9A-0371-9116-7025528F678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F5486428-8F5D-2291-E031-410A3710747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2025</a:t>
            </a:r>
            <a:endParaRPr lang="ru-RU" sz="18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34031B27-801F-3096-50ED-BE8441C59BC0}"/>
              </a:ext>
            </a:extLst>
          </p:cNvPr>
          <p:cNvSpPr/>
          <p:nvPr/>
        </p:nvSpPr>
        <p:spPr>
          <a:xfrm>
            <a:off x="196763" y="3255729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ASR LAS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77B0570-DA6E-28F9-3ECC-CDF56C8BFE09}"/>
              </a:ext>
            </a:extLst>
          </p:cNvPr>
          <p:cNvSpPr/>
          <p:nvPr/>
        </p:nvSpPr>
        <p:spPr>
          <a:xfrm>
            <a:off x="2746295" y="2729161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-0.9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2B758259-FD8C-25A1-3C3F-6E595376ABEF}"/>
              </a:ext>
            </a:extLst>
          </p:cNvPr>
          <p:cNvSpPr/>
          <p:nvPr/>
        </p:nvSpPr>
        <p:spPr>
          <a:xfrm>
            <a:off x="2746296" y="3423542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44FF64B-74A3-4682-7651-7D0D1C724FDF}"/>
              </a:ext>
            </a:extLst>
          </p:cNvPr>
          <p:cNvSpPr/>
          <p:nvPr/>
        </p:nvSpPr>
        <p:spPr>
          <a:xfrm>
            <a:off x="2746297" y="4213106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1BB81E9-44AA-85AF-B27E-34DE7DD1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63" y="1484343"/>
            <a:ext cx="2058520" cy="1235112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7C1624A5-14C9-C4E4-76E8-EAC3C7D80F6D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>
            <a:off x="1008897" y="2719455"/>
            <a:ext cx="1" cy="53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5483ACE2-C137-8478-9601-E40F3650771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821032" y="2938230"/>
            <a:ext cx="925263" cy="68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EC863C09-7C45-F058-3FF9-FEE2590AC702}"/>
              </a:ext>
            </a:extLst>
          </p:cNvPr>
          <p:cNvCxnSpPr>
            <a:stCxn id="9" idx="3"/>
            <a:endCxn id="18" idx="1"/>
          </p:cNvCxnSpPr>
          <p:nvPr/>
        </p:nvCxnSpPr>
        <p:spPr>
          <a:xfrm>
            <a:off x="1821032" y="3621525"/>
            <a:ext cx="925264" cy="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2E86DE64-CD9A-2690-BE47-D7EB999E233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1821032" y="3621525"/>
            <a:ext cx="925265" cy="80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3584EB62-BAD4-163E-171A-7B1ED0E24B01}"/>
              </a:ext>
            </a:extLst>
          </p:cNvPr>
          <p:cNvSpPr txBox="1"/>
          <p:nvPr/>
        </p:nvSpPr>
        <p:spPr>
          <a:xfrm>
            <a:off x="1796851" y="3329661"/>
            <a:ext cx="112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search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147861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80020-ED40-3582-EFA6-FE628BB0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A64805-DE27-EFF5-3D04-63F0C6A6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Rescoring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6CD4450-C0D8-8E02-991F-61003113EF55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5BC73B5E-1B33-71E6-8FDE-3A3BA11A173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5E7FE5EB-3964-0178-38EE-99C8559752E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2025</a:t>
            </a:r>
            <a:endParaRPr lang="ru-RU" sz="18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BA392F7D-00A6-2958-924F-B6AB45B25A44}"/>
              </a:ext>
            </a:extLst>
          </p:cNvPr>
          <p:cNvSpPr/>
          <p:nvPr/>
        </p:nvSpPr>
        <p:spPr>
          <a:xfrm>
            <a:off x="196763" y="3255729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ASR LAS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D13FB80-9407-E982-31E8-87E0B09D2B72}"/>
              </a:ext>
            </a:extLst>
          </p:cNvPr>
          <p:cNvSpPr/>
          <p:nvPr/>
        </p:nvSpPr>
        <p:spPr>
          <a:xfrm>
            <a:off x="2746295" y="2729161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-0.9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2C5F190-73A4-1639-3219-6F272BCC3D1C}"/>
              </a:ext>
            </a:extLst>
          </p:cNvPr>
          <p:cNvSpPr/>
          <p:nvPr/>
        </p:nvSpPr>
        <p:spPr>
          <a:xfrm>
            <a:off x="2746296" y="3423542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C30D106-2F9B-6BE3-256E-B96E36D2417C}"/>
              </a:ext>
            </a:extLst>
          </p:cNvPr>
          <p:cNvSpPr/>
          <p:nvPr/>
        </p:nvSpPr>
        <p:spPr>
          <a:xfrm>
            <a:off x="2746297" y="4213106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4934C3B-DEFE-27CF-47AF-D1ABE26B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63" y="1484343"/>
            <a:ext cx="2058520" cy="1235112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CC202DC8-8A22-F218-4DF3-60776B230F40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>
            <a:off x="1008897" y="2719455"/>
            <a:ext cx="1" cy="53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E7A3342D-E886-90C4-4633-7016EB1204C7}"/>
              </a:ext>
            </a:extLst>
          </p:cNvPr>
          <p:cNvCxnSpPr>
            <a:cxnSpLocks/>
            <a:stCxn id="22" idx="3"/>
            <a:endCxn id="98" idx="1"/>
          </p:cNvCxnSpPr>
          <p:nvPr/>
        </p:nvCxnSpPr>
        <p:spPr>
          <a:xfrm>
            <a:off x="2038157" y="2101899"/>
            <a:ext cx="4232822" cy="2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Закрывающая фигурная скобка 31">
            <a:extLst>
              <a:ext uri="{FF2B5EF4-FFF2-40B4-BE49-F238E27FC236}">
                <a16:creationId xmlns:a16="http://schemas.microsoft.com/office/drawing/2014/main" id="{D63EA540-36A1-DFF1-1209-778BDBD0A59D}"/>
              </a:ext>
            </a:extLst>
          </p:cNvPr>
          <p:cNvSpPr/>
          <p:nvPr/>
        </p:nvSpPr>
        <p:spPr>
          <a:xfrm>
            <a:off x="5488320" y="2729161"/>
            <a:ext cx="370840" cy="1902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E2FD1F9-E2AD-662B-0E6C-5878563DEFA7}"/>
              </a:ext>
            </a:extLst>
          </p:cNvPr>
          <p:cNvCxnSpPr>
            <a:cxnSpLocks/>
            <a:stCxn id="32" idx="1"/>
            <a:endCxn id="98" idx="1"/>
          </p:cNvCxnSpPr>
          <p:nvPr/>
        </p:nvCxnSpPr>
        <p:spPr>
          <a:xfrm flipV="1">
            <a:off x="5859160" y="2130732"/>
            <a:ext cx="411819" cy="15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88EF6F50-17F7-F7F3-4401-C43FF01B4963}"/>
              </a:ext>
            </a:extLst>
          </p:cNvPr>
          <p:cNvSpPr/>
          <p:nvPr/>
        </p:nvSpPr>
        <p:spPr>
          <a:xfrm>
            <a:off x="8995772" y="1650731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-2.1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A34FA62C-BA3C-3DA3-94A9-6DAE52444990}"/>
              </a:ext>
            </a:extLst>
          </p:cNvPr>
          <p:cNvSpPr/>
          <p:nvPr/>
        </p:nvSpPr>
        <p:spPr>
          <a:xfrm>
            <a:off x="8995769" y="2185894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-3.0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596F1977-3C1E-19B6-4CCF-78081C41F829}"/>
              </a:ext>
            </a:extLst>
          </p:cNvPr>
          <p:cNvSpPr/>
          <p:nvPr/>
        </p:nvSpPr>
        <p:spPr>
          <a:xfrm>
            <a:off x="8995769" y="2738922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-2.0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CE065484-3DD4-4BBD-3DAA-016A2AF2B700}"/>
              </a:ext>
            </a:extLst>
          </p:cNvPr>
          <p:cNvCxnSpPr>
            <a:cxnSpLocks/>
            <a:stCxn id="98" idx="3"/>
            <a:endCxn id="58" idx="1"/>
          </p:cNvCxnSpPr>
          <p:nvPr/>
        </p:nvCxnSpPr>
        <p:spPr>
          <a:xfrm flipV="1">
            <a:off x="7895248" y="1859800"/>
            <a:ext cx="1100524" cy="27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E7521B14-C04D-45D7-ADB7-65AA2649CA3E}"/>
              </a:ext>
            </a:extLst>
          </p:cNvPr>
          <p:cNvCxnSpPr>
            <a:cxnSpLocks/>
            <a:stCxn id="98" idx="3"/>
            <a:endCxn id="59" idx="1"/>
          </p:cNvCxnSpPr>
          <p:nvPr/>
        </p:nvCxnSpPr>
        <p:spPr>
          <a:xfrm>
            <a:off x="7895248" y="2130732"/>
            <a:ext cx="1100521" cy="2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A0F30546-FD4D-E43D-B593-B62B0E7492CC}"/>
              </a:ext>
            </a:extLst>
          </p:cNvPr>
          <p:cNvCxnSpPr>
            <a:cxnSpLocks/>
            <a:stCxn id="98" idx="3"/>
            <a:endCxn id="60" idx="1"/>
          </p:cNvCxnSpPr>
          <p:nvPr/>
        </p:nvCxnSpPr>
        <p:spPr>
          <a:xfrm>
            <a:off x="7895248" y="2130732"/>
            <a:ext cx="1100521" cy="81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Скругленный прямоугольник 97">
            <a:extLst>
              <a:ext uri="{FF2B5EF4-FFF2-40B4-BE49-F238E27FC236}">
                <a16:creationId xmlns:a16="http://schemas.microsoft.com/office/drawing/2014/main" id="{2288D9B7-870C-E7B4-9B73-B2D50E205FB3}"/>
              </a:ext>
            </a:extLst>
          </p:cNvPr>
          <p:cNvSpPr/>
          <p:nvPr/>
        </p:nvSpPr>
        <p:spPr>
          <a:xfrm>
            <a:off x="6270979" y="1764936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ASR CTC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7C615E76-5A71-9D64-E6DE-2E38A525292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821032" y="2938230"/>
            <a:ext cx="925263" cy="68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DD51AA48-7137-D338-9BFF-2BD670FC0110}"/>
              </a:ext>
            </a:extLst>
          </p:cNvPr>
          <p:cNvCxnSpPr>
            <a:stCxn id="9" idx="3"/>
            <a:endCxn id="18" idx="1"/>
          </p:cNvCxnSpPr>
          <p:nvPr/>
        </p:nvCxnSpPr>
        <p:spPr>
          <a:xfrm>
            <a:off x="1821032" y="3621525"/>
            <a:ext cx="925264" cy="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071E2152-5A92-BC35-14C1-8F20D3D23C60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1821032" y="3621525"/>
            <a:ext cx="925265" cy="80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485E0259-95BF-696C-1A8B-D3562340B812}"/>
              </a:ext>
            </a:extLst>
          </p:cNvPr>
          <p:cNvSpPr txBox="1"/>
          <p:nvPr/>
        </p:nvSpPr>
        <p:spPr>
          <a:xfrm>
            <a:off x="1796851" y="3329661"/>
            <a:ext cx="112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search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04059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0BFB9-3B76-9D4E-8F74-7E7635E0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A82ACB-385E-3623-F96D-08E14978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Rescoring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87F3932-0562-8F0F-BF72-EEB7C7139AC9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49572AF-1425-23D8-4579-799752B8B23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DFE1736-4594-A7BC-AB95-67584E2C6CB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2025</a:t>
            </a:r>
            <a:endParaRPr lang="ru-RU" sz="1800" dirty="0"/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CB1412-E4F4-E37D-7C76-0549E3301FED}"/>
              </a:ext>
            </a:extLst>
          </p:cNvPr>
          <p:cNvSpPr/>
          <p:nvPr/>
        </p:nvSpPr>
        <p:spPr>
          <a:xfrm>
            <a:off x="196763" y="3255729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ASR LAS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A2FB5E8-2892-591C-5222-29E20FB9C9A6}"/>
              </a:ext>
            </a:extLst>
          </p:cNvPr>
          <p:cNvSpPr/>
          <p:nvPr/>
        </p:nvSpPr>
        <p:spPr>
          <a:xfrm>
            <a:off x="2746295" y="2729161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-0.9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50BFAEE-36B7-0101-638E-A6B29253CACA}"/>
              </a:ext>
            </a:extLst>
          </p:cNvPr>
          <p:cNvSpPr/>
          <p:nvPr/>
        </p:nvSpPr>
        <p:spPr>
          <a:xfrm>
            <a:off x="2746296" y="3423542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6CA6D3E3-2E08-801A-6148-F7CA01ED5A9F}"/>
              </a:ext>
            </a:extLst>
          </p:cNvPr>
          <p:cNvSpPr/>
          <p:nvPr/>
        </p:nvSpPr>
        <p:spPr>
          <a:xfrm>
            <a:off x="2746297" y="4213106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0DBF46-E100-101D-F4E0-8515C07E1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63" y="1484343"/>
            <a:ext cx="2058520" cy="1235112"/>
          </a:xfrm>
          <a:prstGeom prst="rect">
            <a:avLst/>
          </a:prstGeom>
        </p:spPr>
      </p:pic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2A4A423C-2AFF-E34F-0706-4308A59D823D}"/>
              </a:ext>
            </a:extLst>
          </p:cNvPr>
          <p:cNvCxnSpPr>
            <a:cxnSpLocks/>
            <a:stCxn id="22" idx="2"/>
            <a:endCxn id="9" idx="0"/>
          </p:cNvCxnSpPr>
          <p:nvPr/>
        </p:nvCxnSpPr>
        <p:spPr>
          <a:xfrm>
            <a:off x="1008897" y="2719455"/>
            <a:ext cx="1" cy="53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D3511756-7A2E-14C3-C6C6-5B4A61A4F23D}"/>
              </a:ext>
            </a:extLst>
          </p:cNvPr>
          <p:cNvCxnSpPr>
            <a:cxnSpLocks/>
            <a:stCxn id="22" idx="3"/>
            <a:endCxn id="98" idx="1"/>
          </p:cNvCxnSpPr>
          <p:nvPr/>
        </p:nvCxnSpPr>
        <p:spPr>
          <a:xfrm>
            <a:off x="2038157" y="2101899"/>
            <a:ext cx="4232822" cy="28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Закрывающая фигурная скобка 31">
            <a:extLst>
              <a:ext uri="{FF2B5EF4-FFF2-40B4-BE49-F238E27FC236}">
                <a16:creationId xmlns:a16="http://schemas.microsoft.com/office/drawing/2014/main" id="{2F126DBE-AC85-E0D9-68C8-CAC09B267B7D}"/>
              </a:ext>
            </a:extLst>
          </p:cNvPr>
          <p:cNvSpPr/>
          <p:nvPr/>
        </p:nvSpPr>
        <p:spPr>
          <a:xfrm>
            <a:off x="5488320" y="2729161"/>
            <a:ext cx="370840" cy="190208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141993CB-3636-F86C-0785-707F0AA491CB}"/>
              </a:ext>
            </a:extLst>
          </p:cNvPr>
          <p:cNvCxnSpPr>
            <a:cxnSpLocks/>
            <a:stCxn id="32" idx="1"/>
            <a:endCxn id="98" idx="1"/>
          </p:cNvCxnSpPr>
          <p:nvPr/>
        </p:nvCxnSpPr>
        <p:spPr>
          <a:xfrm flipV="1">
            <a:off x="5859160" y="2130732"/>
            <a:ext cx="411819" cy="15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79DEE8E3-4019-FFE3-3A1E-279A610E353B}"/>
              </a:ext>
            </a:extLst>
          </p:cNvPr>
          <p:cNvCxnSpPr>
            <a:cxnSpLocks/>
            <a:stCxn id="32" idx="1"/>
            <a:endCxn id="110" idx="1"/>
          </p:cNvCxnSpPr>
          <p:nvPr/>
        </p:nvCxnSpPr>
        <p:spPr>
          <a:xfrm>
            <a:off x="5859160" y="3680202"/>
            <a:ext cx="411819" cy="1125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59769AC4-B673-93C9-93D6-D0874CC49C35}"/>
              </a:ext>
            </a:extLst>
          </p:cNvPr>
          <p:cNvSpPr/>
          <p:nvPr/>
        </p:nvSpPr>
        <p:spPr>
          <a:xfrm>
            <a:off x="8995772" y="1650731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-2.1</a:t>
            </a:r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96E470E-EA8E-D9C8-56A0-CBCFB14AD940}"/>
              </a:ext>
            </a:extLst>
          </p:cNvPr>
          <p:cNvSpPr/>
          <p:nvPr/>
        </p:nvSpPr>
        <p:spPr>
          <a:xfrm>
            <a:off x="8995769" y="2185894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-3.0</a:t>
            </a:r>
          </a:p>
        </p:txBody>
      </p:sp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BC15C992-AC93-5217-9E81-4FB7B93431B8}"/>
              </a:ext>
            </a:extLst>
          </p:cNvPr>
          <p:cNvSpPr/>
          <p:nvPr/>
        </p:nvSpPr>
        <p:spPr>
          <a:xfrm>
            <a:off x="8995769" y="2738922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 err="1">
                <a:solidFill>
                  <a:schemeClr val="tx1"/>
                </a:solidFill>
              </a:rPr>
              <a:t>CTC_score</a:t>
            </a:r>
            <a:r>
              <a:rPr lang="en" sz="1400" dirty="0">
                <a:solidFill>
                  <a:schemeClr val="tx1"/>
                </a:solidFill>
              </a:rPr>
              <a:t> = -2.0</a:t>
            </a:r>
          </a:p>
        </p:txBody>
      </p: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86F335DB-C5B9-47B9-CE74-30432B597659}"/>
              </a:ext>
            </a:extLst>
          </p:cNvPr>
          <p:cNvCxnSpPr>
            <a:cxnSpLocks/>
            <a:stCxn id="98" idx="3"/>
            <a:endCxn id="58" idx="1"/>
          </p:cNvCxnSpPr>
          <p:nvPr/>
        </p:nvCxnSpPr>
        <p:spPr>
          <a:xfrm flipV="1">
            <a:off x="7895248" y="1859800"/>
            <a:ext cx="1100524" cy="270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>
            <a:extLst>
              <a:ext uri="{FF2B5EF4-FFF2-40B4-BE49-F238E27FC236}">
                <a16:creationId xmlns:a16="http://schemas.microsoft.com/office/drawing/2014/main" id="{8E5B32AF-BAB1-32D4-509B-9903A6365646}"/>
              </a:ext>
            </a:extLst>
          </p:cNvPr>
          <p:cNvCxnSpPr>
            <a:cxnSpLocks/>
            <a:stCxn id="98" idx="3"/>
            <a:endCxn id="59" idx="1"/>
          </p:cNvCxnSpPr>
          <p:nvPr/>
        </p:nvCxnSpPr>
        <p:spPr>
          <a:xfrm>
            <a:off x="7895248" y="2130732"/>
            <a:ext cx="1100521" cy="264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>
            <a:extLst>
              <a:ext uri="{FF2B5EF4-FFF2-40B4-BE49-F238E27FC236}">
                <a16:creationId xmlns:a16="http://schemas.microsoft.com/office/drawing/2014/main" id="{7E4B6035-8DE3-C1DB-1A74-615BE1E36D0E}"/>
              </a:ext>
            </a:extLst>
          </p:cNvPr>
          <p:cNvCxnSpPr>
            <a:cxnSpLocks/>
            <a:stCxn id="98" idx="3"/>
            <a:endCxn id="60" idx="1"/>
          </p:cNvCxnSpPr>
          <p:nvPr/>
        </p:nvCxnSpPr>
        <p:spPr>
          <a:xfrm>
            <a:off x="7895248" y="2130732"/>
            <a:ext cx="1100521" cy="81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0FEE5FA9-8B93-5B34-0319-71B35EFFC2E7}"/>
              </a:ext>
            </a:extLst>
          </p:cNvPr>
          <p:cNvSpPr/>
          <p:nvPr/>
        </p:nvSpPr>
        <p:spPr>
          <a:xfrm>
            <a:off x="8995768" y="4138727"/>
            <a:ext cx="2742025" cy="418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-0.9</a:t>
            </a:r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1AD198-4220-40E3-6C80-663EB699C67C}"/>
              </a:ext>
            </a:extLst>
          </p:cNvPr>
          <p:cNvSpPr/>
          <p:nvPr/>
        </p:nvSpPr>
        <p:spPr>
          <a:xfrm>
            <a:off x="8995771" y="4684865"/>
            <a:ext cx="2742025" cy="41813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алютэто</a:t>
            </a:r>
            <a:r>
              <a:rPr lang="ru-RU" sz="1400" dirty="0">
                <a:solidFill>
                  <a:schemeClr val="tx1"/>
                </a:solidFill>
              </a:rPr>
              <a:t> ассистент </a:t>
            </a:r>
            <a:r>
              <a:rPr lang="ru-RU" sz="1400" dirty="0" err="1">
                <a:solidFill>
                  <a:schemeClr val="tx1"/>
                </a:solidFill>
              </a:rPr>
              <a:t>джой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sp>
        <p:nvSpPr>
          <p:cNvPr id="83" name="Прямоугольник 82">
            <a:extLst>
              <a:ext uri="{FF2B5EF4-FFF2-40B4-BE49-F238E27FC236}">
                <a16:creationId xmlns:a16="http://schemas.microsoft.com/office/drawing/2014/main" id="{BF5E2A41-13BC-2975-AA19-984D211A87B0}"/>
              </a:ext>
            </a:extLst>
          </p:cNvPr>
          <p:cNvSpPr/>
          <p:nvPr/>
        </p:nvSpPr>
        <p:spPr>
          <a:xfrm>
            <a:off x="8995772" y="5237893"/>
            <a:ext cx="2742025" cy="41813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sz="1400" dirty="0">
                <a:solidFill>
                  <a:schemeClr val="tx1"/>
                </a:solidFill>
              </a:rPr>
              <a:t>c</a:t>
            </a:r>
            <a:r>
              <a:rPr lang="ru-RU" sz="1400" dirty="0" err="1">
                <a:solidFill>
                  <a:schemeClr val="tx1"/>
                </a:solidFill>
              </a:rPr>
              <a:t>алют</a:t>
            </a:r>
            <a:r>
              <a:rPr lang="ru-RU" sz="1400" dirty="0">
                <a:solidFill>
                  <a:schemeClr val="tx1"/>
                </a:solidFill>
              </a:rPr>
              <a:t> это ассистент </a:t>
            </a:r>
            <a:r>
              <a:rPr lang="ru-RU" sz="1400" dirty="0" err="1">
                <a:solidFill>
                  <a:schemeClr val="tx1"/>
                </a:solidFill>
              </a:rPr>
              <a:t>джо</a:t>
            </a:r>
            <a:endParaRPr lang="ru-RU" sz="1400" dirty="0">
              <a:solidFill>
                <a:schemeClr val="tx1"/>
              </a:solidFill>
            </a:endParaRPr>
          </a:p>
          <a:p>
            <a:r>
              <a:rPr lang="en" sz="1400" dirty="0">
                <a:solidFill>
                  <a:schemeClr val="tx1"/>
                </a:solidFill>
              </a:rPr>
              <a:t>score = -0.7</a:t>
            </a:r>
          </a:p>
        </p:txBody>
      </p:sp>
      <p:sp>
        <p:nvSpPr>
          <p:cNvPr id="98" name="Скругленный прямоугольник 97">
            <a:extLst>
              <a:ext uri="{FF2B5EF4-FFF2-40B4-BE49-F238E27FC236}">
                <a16:creationId xmlns:a16="http://schemas.microsoft.com/office/drawing/2014/main" id="{E411FCBF-30E6-B379-B9C7-C7638FD85FA8}"/>
              </a:ext>
            </a:extLst>
          </p:cNvPr>
          <p:cNvSpPr/>
          <p:nvPr/>
        </p:nvSpPr>
        <p:spPr>
          <a:xfrm>
            <a:off x="6270979" y="1764936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ASR CTC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10" name="Скругленный прямоугольник 109">
            <a:extLst>
              <a:ext uri="{FF2B5EF4-FFF2-40B4-BE49-F238E27FC236}">
                <a16:creationId xmlns:a16="http://schemas.microsoft.com/office/drawing/2014/main" id="{4C6ED2C7-1E11-E0F5-14DE-3A65F5052B35}"/>
              </a:ext>
            </a:extLst>
          </p:cNvPr>
          <p:cNvSpPr/>
          <p:nvPr/>
        </p:nvSpPr>
        <p:spPr>
          <a:xfrm>
            <a:off x="6270979" y="4439820"/>
            <a:ext cx="1624269" cy="731592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LLM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114" name="Прямая со стрелкой 113">
            <a:extLst>
              <a:ext uri="{FF2B5EF4-FFF2-40B4-BE49-F238E27FC236}">
                <a16:creationId xmlns:a16="http://schemas.microsoft.com/office/drawing/2014/main" id="{DAA189F2-53CF-4994-FE6C-D0EE77FF1060}"/>
              </a:ext>
            </a:extLst>
          </p:cNvPr>
          <p:cNvCxnSpPr>
            <a:cxnSpLocks/>
            <a:stCxn id="110" idx="3"/>
            <a:endCxn id="81" idx="1"/>
          </p:cNvCxnSpPr>
          <p:nvPr/>
        </p:nvCxnSpPr>
        <p:spPr>
          <a:xfrm flipV="1">
            <a:off x="7895248" y="4347796"/>
            <a:ext cx="1100520" cy="457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Прямая со стрелкой 115">
            <a:extLst>
              <a:ext uri="{FF2B5EF4-FFF2-40B4-BE49-F238E27FC236}">
                <a16:creationId xmlns:a16="http://schemas.microsoft.com/office/drawing/2014/main" id="{361DFC89-BDA5-F9A2-9939-B59DA27F2A17}"/>
              </a:ext>
            </a:extLst>
          </p:cNvPr>
          <p:cNvCxnSpPr>
            <a:cxnSpLocks/>
            <a:stCxn id="110" idx="3"/>
            <a:endCxn id="82" idx="1"/>
          </p:cNvCxnSpPr>
          <p:nvPr/>
        </p:nvCxnSpPr>
        <p:spPr>
          <a:xfrm>
            <a:off x="7895248" y="4805616"/>
            <a:ext cx="1100523" cy="8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Прямая со стрелкой 117">
            <a:extLst>
              <a:ext uri="{FF2B5EF4-FFF2-40B4-BE49-F238E27FC236}">
                <a16:creationId xmlns:a16="http://schemas.microsoft.com/office/drawing/2014/main" id="{A27384F6-2C45-4B1E-2A56-14BE3D69514B}"/>
              </a:ext>
            </a:extLst>
          </p:cNvPr>
          <p:cNvCxnSpPr>
            <a:cxnSpLocks/>
            <a:stCxn id="110" idx="3"/>
            <a:endCxn id="83" idx="1"/>
          </p:cNvCxnSpPr>
          <p:nvPr/>
        </p:nvCxnSpPr>
        <p:spPr>
          <a:xfrm>
            <a:off x="7895248" y="4805616"/>
            <a:ext cx="1100524" cy="641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Прямая со стрелкой 132">
            <a:extLst>
              <a:ext uri="{FF2B5EF4-FFF2-40B4-BE49-F238E27FC236}">
                <a16:creationId xmlns:a16="http://schemas.microsoft.com/office/drawing/2014/main" id="{2F9C202E-E3DC-E689-A264-05E69D78ED0F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1821032" y="2938230"/>
            <a:ext cx="925263" cy="683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Прямая со стрелкой 134">
            <a:extLst>
              <a:ext uri="{FF2B5EF4-FFF2-40B4-BE49-F238E27FC236}">
                <a16:creationId xmlns:a16="http://schemas.microsoft.com/office/drawing/2014/main" id="{3BF412BA-D3DB-4B24-4EC3-639D65A2E770}"/>
              </a:ext>
            </a:extLst>
          </p:cNvPr>
          <p:cNvCxnSpPr>
            <a:stCxn id="9" idx="3"/>
            <a:endCxn id="18" idx="1"/>
          </p:cNvCxnSpPr>
          <p:nvPr/>
        </p:nvCxnSpPr>
        <p:spPr>
          <a:xfrm>
            <a:off x="1821032" y="3621525"/>
            <a:ext cx="925264" cy="11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Прямая со стрелкой 139">
            <a:extLst>
              <a:ext uri="{FF2B5EF4-FFF2-40B4-BE49-F238E27FC236}">
                <a16:creationId xmlns:a16="http://schemas.microsoft.com/office/drawing/2014/main" id="{59D0CA64-AD45-AA8C-2B3F-8E5584F35395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1821032" y="3621525"/>
            <a:ext cx="925265" cy="80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CA48FC7F-1CD0-24C7-46B6-6AF9FFF9B7C4}"/>
              </a:ext>
            </a:extLst>
          </p:cNvPr>
          <p:cNvSpPr txBox="1"/>
          <p:nvPr/>
        </p:nvSpPr>
        <p:spPr>
          <a:xfrm>
            <a:off x="1796851" y="3329661"/>
            <a:ext cx="112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Beam search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38033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215F9-7C09-B5A0-9C3F-93936650F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69;p124">
            <a:extLst>
              <a:ext uri="{FF2B5EF4-FFF2-40B4-BE49-F238E27FC236}">
                <a16:creationId xmlns:a16="http://schemas.microsoft.com/office/drawing/2014/main" id="{85BEAC12-E4A4-7A9A-90FE-7453270256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70;p124">
            <a:extLst>
              <a:ext uri="{FF2B5EF4-FFF2-40B4-BE49-F238E27FC236}">
                <a16:creationId xmlns:a16="http://schemas.microsoft.com/office/drawing/2014/main" id="{BB4FA5C1-0F16-FF4F-EED9-6DC5840776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3767"/>
          <a:stretch/>
        </p:blipFill>
        <p:spPr>
          <a:xfrm>
            <a:off x="76200" y="1701125"/>
            <a:ext cx="4156974" cy="32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71;p124">
            <a:extLst>
              <a:ext uri="{FF2B5EF4-FFF2-40B4-BE49-F238E27FC236}">
                <a16:creationId xmlns:a16="http://schemas.microsoft.com/office/drawing/2014/main" id="{DE045053-1C14-1E92-42AB-6046DC0326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467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29BCA15B-E2D9-BC50-BCB6-C45DBDFC1E8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54433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F2F6D-48C6-2658-0FC6-BD93D6F5D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3047;p121">
            <a:extLst>
              <a:ext uri="{FF2B5EF4-FFF2-40B4-BE49-F238E27FC236}">
                <a16:creationId xmlns:a16="http://schemas.microsoft.com/office/drawing/2014/main" id="{A89A71EB-A230-C800-AE1A-5B64F4E832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9108"/>
          <a:stretch/>
        </p:blipFill>
        <p:spPr>
          <a:xfrm>
            <a:off x="1138551" y="1017725"/>
            <a:ext cx="5715026" cy="30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3048;p121">
            <a:extLst>
              <a:ext uri="{FF2B5EF4-FFF2-40B4-BE49-F238E27FC236}">
                <a16:creationId xmlns:a16="http://schemas.microsoft.com/office/drawing/2014/main" id="{0ACF7562-393D-4DDD-FE6E-92900CF51D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551" y="1732678"/>
            <a:ext cx="3535681" cy="6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3049;p121">
            <a:extLst>
              <a:ext uri="{FF2B5EF4-FFF2-40B4-BE49-F238E27FC236}">
                <a16:creationId xmlns:a16="http://schemas.microsoft.com/office/drawing/2014/main" id="{56029BF3-F807-D022-6413-57209EC375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MBR: Minimum Bayes’ Risk</a:t>
            </a:r>
            <a:endParaRPr/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C7E8043F-A325-927C-9E2C-48FBAFDC4D8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61501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55014-6016-C11D-0D25-DE7BC1E63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61;p123">
            <a:extLst>
              <a:ext uri="{FF2B5EF4-FFF2-40B4-BE49-F238E27FC236}">
                <a16:creationId xmlns:a16="http://schemas.microsoft.com/office/drawing/2014/main" id="{60D22122-0F3F-1563-5574-334DDA44C67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431" y="1017725"/>
            <a:ext cx="8061809" cy="3007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062;p123">
            <a:extLst>
              <a:ext uri="{FF2B5EF4-FFF2-40B4-BE49-F238E27FC236}">
                <a16:creationId xmlns:a16="http://schemas.microsoft.com/office/drawing/2014/main" id="{3492158C-40F4-1C57-2AE1-3ED2A48446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654" y="1590425"/>
            <a:ext cx="3535681" cy="66114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063;p123">
            <a:extLst>
              <a:ext uri="{FF2B5EF4-FFF2-40B4-BE49-F238E27FC236}">
                <a16:creationId xmlns:a16="http://schemas.microsoft.com/office/drawing/2014/main" id="{06AABEE2-8B2C-D227-AF9F-2463D5F251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Minimum Bayes’ Risk</a:t>
            </a:r>
            <a:endParaRPr dirty="0"/>
          </a:p>
        </p:txBody>
      </p:sp>
      <p:graphicFrame>
        <p:nvGraphicFramePr>
          <p:cNvPr id="8" name="Google Shape;3064;p123">
            <a:extLst>
              <a:ext uri="{FF2B5EF4-FFF2-40B4-BE49-F238E27FC236}">
                <a16:creationId xmlns:a16="http://schemas.microsoft.com/office/drawing/2014/main" id="{C9A4534A-7C99-7CB3-B1B0-265FE976A7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173430"/>
              </p:ext>
            </p:extLst>
          </p:nvPr>
        </p:nvGraphicFramePr>
        <p:xfrm>
          <a:off x="999990" y="4537940"/>
          <a:ext cx="5458775" cy="20725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4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0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hypothesis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 dirty="0"/>
                        <a:t>expected WER computation</a:t>
                      </a:r>
                      <a:endParaRPr sz="1100" b="1" dirty="0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b="1"/>
                        <a:t>expected WER</a:t>
                      </a:r>
                      <a:endParaRPr sz="1100" b="1"/>
                    </a:p>
                  </a:txBody>
                  <a:tcPr marL="91425" marR="91425" marT="91425" marB="91425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dirty="0"/>
                        <a:t>салют это ассистент джой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dirty="0"/>
                        <a:t>0 * 0.36 + 2 * 0.33 + 1 * 0.31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0.97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салютэто ассистент джой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dirty="0"/>
                        <a:t>2 * 0.36 + 0 * 0.33 + 3 * 0.31</a:t>
                      </a:r>
                      <a:endParaRPr sz="11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1.65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салют это ассистент джо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/>
                        <a:t>1 * 0.36 + 3 * 0.33 + 0 * 0.31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100" dirty="0"/>
                        <a:t>1.35</a:t>
                      </a:r>
                      <a:endParaRPr sz="11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Текст 5">
            <a:extLst>
              <a:ext uri="{FF2B5EF4-FFF2-40B4-BE49-F238E27FC236}">
                <a16:creationId xmlns:a16="http://schemas.microsoft.com/office/drawing/2014/main" id="{E2C6DFB9-B862-3221-E6F1-00A5633D6801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443411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BD42-1E1A-6DF1-4515-BACEB74CF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69;p124">
            <a:extLst>
              <a:ext uri="{FF2B5EF4-FFF2-40B4-BE49-F238E27FC236}">
                <a16:creationId xmlns:a16="http://schemas.microsoft.com/office/drawing/2014/main" id="{AB7442CB-65CF-0B40-2F63-1462DB1D4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70;p124">
            <a:extLst>
              <a:ext uri="{FF2B5EF4-FFF2-40B4-BE49-F238E27FC236}">
                <a16:creationId xmlns:a16="http://schemas.microsoft.com/office/drawing/2014/main" id="{C128497B-D21B-7598-CC17-AEFB1CD6D1B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3767"/>
          <a:stretch/>
        </p:blipFill>
        <p:spPr>
          <a:xfrm>
            <a:off x="2936131" y="2362606"/>
            <a:ext cx="4156974" cy="32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71;p124">
            <a:extLst>
              <a:ext uri="{FF2B5EF4-FFF2-40B4-BE49-F238E27FC236}">
                <a16:creationId xmlns:a16="http://schemas.microsoft.com/office/drawing/2014/main" id="{2D9E06F1-492A-DA34-7229-3F998994579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1631" y="1788948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1D547DAD-4AB9-81F8-C29E-6134934D97E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125560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9FC55-DB7F-9CE6-8BC0-28B4FEA92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CB0ACC-E5E5-B8FA-176E-6959F749B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32" y="260359"/>
            <a:ext cx="10507135" cy="1325563"/>
          </a:xfrm>
        </p:spPr>
        <p:txBody>
          <a:bodyPr/>
          <a:lstStyle/>
          <a:p>
            <a:r>
              <a:rPr lang="ru-RU" dirty="0"/>
              <a:t>Подходы обучения для </a:t>
            </a:r>
            <a:r>
              <a:rPr lang="en-US" dirty="0"/>
              <a:t>low-resource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FFF219-BB49-379F-8659-17D194AE5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32" y="1738322"/>
            <a:ext cx="10173740" cy="40528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b="1" dirty="0"/>
              <a:t>Комбинированный подход (</a:t>
            </a:r>
            <a:r>
              <a:rPr lang="en" b="1" dirty="0"/>
              <a:t>SSL+TL) </a:t>
            </a:r>
            <a:r>
              <a:rPr lang="ru-RU" dirty="0" err="1"/>
              <a:t>Предобучение</a:t>
            </a:r>
            <a:r>
              <a:rPr lang="ru-RU" dirty="0"/>
              <a:t> кодировщика, обучение задачи распознавания речи, удаление избыточных доменов </a:t>
            </a:r>
          </a:p>
          <a:p>
            <a:pPr marL="0" indent="0" algn="just">
              <a:buNone/>
            </a:pPr>
            <a:endParaRPr lang="ru-RU" dirty="0"/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большое количество неразмеченных данных для </a:t>
            </a:r>
            <a:r>
              <a:rPr lang="en" dirty="0"/>
              <a:t>SSL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большое количество вычислительных ресурсов</a:t>
            </a:r>
          </a:p>
          <a:p>
            <a:pPr marL="0" indent="0" fontAlgn="base">
              <a:buNone/>
            </a:pPr>
            <a:r>
              <a:rPr lang="en-US" dirty="0"/>
              <a:t>- </a:t>
            </a:r>
            <a:r>
              <a:rPr lang="ru-RU" dirty="0"/>
              <a:t>длительные эксперименты</a:t>
            </a:r>
          </a:p>
          <a:p>
            <a:pPr marL="0" indent="0" fontAlgn="base">
              <a:buNone/>
            </a:pPr>
            <a:r>
              <a:rPr lang="en-US" dirty="0"/>
              <a:t>+ </a:t>
            </a:r>
            <a:r>
              <a:rPr lang="ru-RU" dirty="0"/>
              <a:t>потенциально более робастная модель для </a:t>
            </a:r>
            <a:r>
              <a:rPr lang="en-US" dirty="0"/>
              <a:t>out of domain  </a:t>
            </a:r>
            <a:br>
              <a:rPr lang="ru-RU" dirty="0"/>
            </a:br>
            <a:endParaRPr lang="ru-RU" dirty="0"/>
          </a:p>
        </p:txBody>
      </p:sp>
      <p:sp>
        <p:nvSpPr>
          <p:cNvPr id="18" name="Текст 5">
            <a:extLst>
              <a:ext uri="{FF2B5EF4-FFF2-40B4-BE49-F238E27FC236}">
                <a16:creationId xmlns:a16="http://schemas.microsoft.com/office/drawing/2014/main" id="{D8A9451E-CF3F-DAD8-CC95-B696A21A6A8D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7093690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99797-54C0-0031-F647-967850BE9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76;p125">
            <a:extLst>
              <a:ext uri="{FF2B5EF4-FFF2-40B4-BE49-F238E27FC236}">
                <a16:creationId xmlns:a16="http://schemas.microsoft.com/office/drawing/2014/main" id="{9A4E461D-3F1B-29EA-9329-58156FD1CA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77;p125">
            <a:extLst>
              <a:ext uri="{FF2B5EF4-FFF2-40B4-BE49-F238E27FC236}">
                <a16:creationId xmlns:a16="http://schemas.microsoft.com/office/drawing/2014/main" id="{117CE746-D717-35F6-F17F-896B1320244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9087"/>
          <a:stretch/>
        </p:blipFill>
        <p:spPr>
          <a:xfrm>
            <a:off x="1729902" y="2382061"/>
            <a:ext cx="7275151" cy="32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78;p125">
            <a:extLst>
              <a:ext uri="{FF2B5EF4-FFF2-40B4-BE49-F238E27FC236}">
                <a16:creationId xmlns:a16="http://schemas.microsoft.com/office/drawing/2014/main" id="{23DCB590-4D94-A639-2221-FAECA26BF1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402" y="1808403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3EF172F9-EE4B-D06F-5C11-4F433D7758FB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174435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DF6BB-9142-BD80-F759-C922CB85E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3;p126">
            <a:extLst>
              <a:ext uri="{FF2B5EF4-FFF2-40B4-BE49-F238E27FC236}">
                <a16:creationId xmlns:a16="http://schemas.microsoft.com/office/drawing/2014/main" id="{B16C591B-F3F7-E4DF-4050-6351F9CD2F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84;p126">
            <a:extLst>
              <a:ext uri="{FF2B5EF4-FFF2-40B4-BE49-F238E27FC236}">
                <a16:creationId xmlns:a16="http://schemas.microsoft.com/office/drawing/2014/main" id="{773B945C-C412-3D92-9079-52C406AE17B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1759484"/>
            <a:ext cx="10196209" cy="385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5;p126">
            <a:extLst>
              <a:ext uri="{FF2B5EF4-FFF2-40B4-BE49-F238E27FC236}">
                <a16:creationId xmlns:a16="http://schemas.microsoft.com/office/drawing/2014/main" id="{F47ADEC3-2F93-B987-07EA-0E16BC68F4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467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C8412818-2AD2-A63D-63A6-40D02BC9C9A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771033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C5EA3-BA21-07D7-02A8-C2D516058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76;p125">
            <a:extLst>
              <a:ext uri="{FF2B5EF4-FFF2-40B4-BE49-F238E27FC236}">
                <a16:creationId xmlns:a16="http://schemas.microsoft.com/office/drawing/2014/main" id="{3A159E0A-64B2-EC22-93B9-B1B89BAB4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6592" y="56601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77;p125">
            <a:extLst>
              <a:ext uri="{FF2B5EF4-FFF2-40B4-BE49-F238E27FC236}">
                <a16:creationId xmlns:a16="http://schemas.microsoft.com/office/drawing/2014/main" id="{E8BC7775-4AE9-4A1D-41BD-0304EBD502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9087"/>
          <a:stretch/>
        </p:blipFill>
        <p:spPr>
          <a:xfrm>
            <a:off x="1722041" y="2028454"/>
            <a:ext cx="7275151" cy="321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78;p125">
            <a:extLst>
              <a:ext uri="{FF2B5EF4-FFF2-40B4-BE49-F238E27FC236}">
                <a16:creationId xmlns:a16="http://schemas.microsoft.com/office/drawing/2014/main" id="{336C328C-E8C3-B740-EAC2-61AAF07B194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92" y="1248454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5A1F351E-769A-52B2-4FD6-F38618CDB59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891872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42D3E-C37E-5238-BAA6-07B528492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83;p126">
            <a:extLst>
              <a:ext uri="{FF2B5EF4-FFF2-40B4-BE49-F238E27FC236}">
                <a16:creationId xmlns:a16="http://schemas.microsoft.com/office/drawing/2014/main" id="{E7EBC1E2-6B08-61F2-6C80-2A2D32D0AF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MBR: System Combination</a:t>
            </a:r>
            <a:endParaRPr dirty="0"/>
          </a:p>
        </p:txBody>
      </p:sp>
      <p:pic>
        <p:nvPicPr>
          <p:cNvPr id="3" name="Google Shape;3084;p126">
            <a:extLst>
              <a:ext uri="{FF2B5EF4-FFF2-40B4-BE49-F238E27FC236}">
                <a16:creationId xmlns:a16="http://schemas.microsoft.com/office/drawing/2014/main" id="{16895BBA-989B-DF4A-F0DF-FCD77718EE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29511" y="2090225"/>
            <a:ext cx="8991601" cy="321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5;p126">
            <a:extLst>
              <a:ext uri="{FF2B5EF4-FFF2-40B4-BE49-F238E27FC236}">
                <a16:creationId xmlns:a16="http://schemas.microsoft.com/office/drawing/2014/main" id="{EE32B6B8-0C70-6B39-62B6-188D9912434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467"/>
            <a:ext cx="4572000" cy="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Текст 5">
            <a:extLst>
              <a:ext uri="{FF2B5EF4-FFF2-40B4-BE49-F238E27FC236}">
                <a16:creationId xmlns:a16="http://schemas.microsoft.com/office/drawing/2014/main" id="{9361D748-6257-B105-837E-F2C9F1EDFC62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57424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3">
            <a:extLst>
              <a:ext uri="{FF2B5EF4-FFF2-40B4-BE49-F238E27FC236}">
                <a16:creationId xmlns:a16="http://schemas.microsoft.com/office/drawing/2014/main" id="{6A6A720C-5932-6729-2C30-F64300B1D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ru-RU" sz="4400" dirty="0"/>
              <a:t>Данные</a:t>
            </a:r>
          </a:p>
        </p:txBody>
      </p:sp>
      <p:sp>
        <p:nvSpPr>
          <p:cNvPr id="9" name="Цилиндр 8">
            <a:extLst>
              <a:ext uri="{FF2B5EF4-FFF2-40B4-BE49-F238E27FC236}">
                <a16:creationId xmlns:a16="http://schemas.microsoft.com/office/drawing/2014/main" id="{B7CA229C-C096-DBEB-8F60-7A2E25EE2A6F}"/>
              </a:ext>
            </a:extLst>
          </p:cNvPr>
          <p:cNvSpPr/>
          <p:nvPr/>
        </p:nvSpPr>
        <p:spPr>
          <a:xfrm>
            <a:off x="4464252" y="1278332"/>
            <a:ext cx="7159831" cy="5083119"/>
          </a:xfrm>
          <a:prstGeom prst="can">
            <a:avLst>
              <a:gd name="adj" fmla="val 14664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Train data</a:t>
            </a:r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  <a:p>
            <a:pPr algn="ct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29AD24-4FA7-7FD7-F120-AF50FE1BB106}"/>
              </a:ext>
            </a:extLst>
          </p:cNvPr>
          <p:cNvSpPr txBox="1"/>
          <p:nvPr/>
        </p:nvSpPr>
        <p:spPr>
          <a:xfrm>
            <a:off x="255051" y="1366445"/>
            <a:ext cx="4209201" cy="3740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000" dirty="0"/>
              <a:t>Русский (</a:t>
            </a:r>
            <a:r>
              <a:rPr lang="en-US" sz="2000" dirty="0"/>
              <a:t>high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 house labeled data</a:t>
            </a:r>
          </a:p>
          <a:p>
            <a:pPr>
              <a:lnSpc>
                <a:spcPct val="150000"/>
              </a:lnSpc>
            </a:pPr>
            <a:r>
              <a:rPr lang="ru-RU" sz="2000" dirty="0"/>
              <a:t>Киргизский (</a:t>
            </a:r>
            <a:r>
              <a:rPr lang="en-US" sz="2000" dirty="0"/>
              <a:t>low resource)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Open source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CTC-forced alignment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-RU" sz="2000" dirty="0"/>
              <a:t>Синтетика </a:t>
            </a:r>
            <a:endParaRPr lang="en-US" sz="2000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In house labeled data 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 err="1"/>
              <a:t>Pseudolabels</a:t>
            </a:r>
            <a:endParaRPr lang="en-US" sz="2000" dirty="0"/>
          </a:p>
        </p:txBody>
      </p:sp>
      <p:sp>
        <p:nvSpPr>
          <p:cNvPr id="11" name="Цилиндр 10">
            <a:extLst>
              <a:ext uri="{FF2B5EF4-FFF2-40B4-BE49-F238E27FC236}">
                <a16:creationId xmlns:a16="http://schemas.microsoft.com/office/drawing/2014/main" id="{8A02F61F-AB6D-4227-26E9-BDE23F2262CD}"/>
              </a:ext>
            </a:extLst>
          </p:cNvPr>
          <p:cNvSpPr/>
          <p:nvPr/>
        </p:nvSpPr>
        <p:spPr>
          <a:xfrm>
            <a:off x="8179591" y="2091267"/>
            <a:ext cx="3327665" cy="4078914"/>
          </a:xfrm>
          <a:prstGeom prst="can">
            <a:avLst>
              <a:gd name="adj" fmla="val 9539"/>
            </a:avLst>
          </a:prstGeom>
          <a:noFill/>
          <a:ln>
            <a:solidFill>
              <a:srgbClr val="FD29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Киргизский</a:t>
            </a:r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12" name="Цилиндр 11">
            <a:extLst>
              <a:ext uri="{FF2B5EF4-FFF2-40B4-BE49-F238E27FC236}">
                <a16:creationId xmlns:a16="http://schemas.microsoft.com/office/drawing/2014/main" id="{001CE226-23B7-9C7D-ABBE-84699A8C087E}"/>
              </a:ext>
            </a:extLst>
          </p:cNvPr>
          <p:cNvSpPr/>
          <p:nvPr/>
        </p:nvSpPr>
        <p:spPr>
          <a:xfrm>
            <a:off x="8403415" y="4987018"/>
            <a:ext cx="1122996" cy="1064780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Open source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3" name="Цилиндр 12">
            <a:extLst>
              <a:ext uri="{FF2B5EF4-FFF2-40B4-BE49-F238E27FC236}">
                <a16:creationId xmlns:a16="http://schemas.microsoft.com/office/drawing/2014/main" id="{ADB53265-7896-D9DD-FC73-68CE5BD12BE5}"/>
              </a:ext>
            </a:extLst>
          </p:cNvPr>
          <p:cNvSpPr/>
          <p:nvPr/>
        </p:nvSpPr>
        <p:spPr>
          <a:xfrm>
            <a:off x="9643238" y="4987018"/>
            <a:ext cx="1728417" cy="1098344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CTC-forced alignment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4" name="Цилиндр 13">
            <a:extLst>
              <a:ext uri="{FF2B5EF4-FFF2-40B4-BE49-F238E27FC236}">
                <a16:creationId xmlns:a16="http://schemas.microsoft.com/office/drawing/2014/main" id="{075F26AB-FA5D-5E5A-3A69-BFC63BA41A3E}"/>
              </a:ext>
            </a:extLst>
          </p:cNvPr>
          <p:cNvSpPr/>
          <p:nvPr/>
        </p:nvSpPr>
        <p:spPr>
          <a:xfrm>
            <a:off x="8247391" y="3415847"/>
            <a:ext cx="3192064" cy="1524301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Синтетика</a:t>
            </a:r>
          </a:p>
        </p:txBody>
      </p:sp>
      <p:sp>
        <p:nvSpPr>
          <p:cNvPr id="15" name="Цилиндр 14">
            <a:extLst>
              <a:ext uri="{FF2B5EF4-FFF2-40B4-BE49-F238E27FC236}">
                <a16:creationId xmlns:a16="http://schemas.microsoft.com/office/drawing/2014/main" id="{0F434AA6-377C-F7B2-7132-CCFE8F51CCED}"/>
              </a:ext>
            </a:extLst>
          </p:cNvPr>
          <p:cNvSpPr/>
          <p:nvPr/>
        </p:nvSpPr>
        <p:spPr>
          <a:xfrm>
            <a:off x="8263468" y="2518228"/>
            <a:ext cx="1503102" cy="833967"/>
          </a:xfrm>
          <a:prstGeom prst="can">
            <a:avLst>
              <a:gd name="adj" fmla="val 9539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6" name="Цилиндр 15">
            <a:extLst>
              <a:ext uri="{FF2B5EF4-FFF2-40B4-BE49-F238E27FC236}">
                <a16:creationId xmlns:a16="http://schemas.microsoft.com/office/drawing/2014/main" id="{267A4F93-4F28-B0C1-78F8-D97D3277D609}"/>
              </a:ext>
            </a:extLst>
          </p:cNvPr>
          <p:cNvSpPr/>
          <p:nvPr/>
        </p:nvSpPr>
        <p:spPr>
          <a:xfrm>
            <a:off x="9991986" y="2518228"/>
            <a:ext cx="1447469" cy="833967"/>
          </a:xfrm>
          <a:prstGeom prst="can">
            <a:avLst>
              <a:gd name="adj" fmla="val 953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 house </a:t>
            </a:r>
            <a:r>
              <a:rPr lang="en-US" sz="2000" dirty="0" err="1">
                <a:solidFill>
                  <a:schemeClr val="tx1"/>
                </a:solidFill>
              </a:rPr>
              <a:t>pseudolabels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17" name="Цилиндр 16">
            <a:extLst>
              <a:ext uri="{FF2B5EF4-FFF2-40B4-BE49-F238E27FC236}">
                <a16:creationId xmlns:a16="http://schemas.microsoft.com/office/drawing/2014/main" id="{5B740D8C-AF18-E9B5-4B11-4F7D52424F17}"/>
              </a:ext>
            </a:extLst>
          </p:cNvPr>
          <p:cNvSpPr/>
          <p:nvPr/>
        </p:nvSpPr>
        <p:spPr>
          <a:xfrm>
            <a:off x="4626510" y="2091267"/>
            <a:ext cx="3327665" cy="4078914"/>
          </a:xfrm>
          <a:prstGeom prst="can">
            <a:avLst>
              <a:gd name="adj" fmla="val 953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tx1"/>
                </a:solidFill>
              </a:rPr>
              <a:t>Русский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In house labeled data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endParaRPr lang="ru-RU" sz="2000" b="1" dirty="0">
              <a:solidFill>
                <a:schemeClr val="tx1"/>
              </a:solidFill>
            </a:endParaRP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805B9C9E-7194-F68C-6016-B56831DFD8D5}"/>
              </a:ext>
            </a:extLst>
          </p:cNvPr>
          <p:cNvSpPr txBox="1">
            <a:spLocks/>
          </p:cNvSpPr>
          <p:nvPr/>
        </p:nvSpPr>
        <p:spPr>
          <a:xfrm>
            <a:off x="10639741" y="6230538"/>
            <a:ext cx="1294637" cy="3458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0A0519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80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808991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9219-A717-7BDF-71DB-F5E4A35DC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3">
            <a:extLst>
              <a:ext uri="{FF2B5EF4-FFF2-40B4-BE49-F238E27FC236}">
                <a16:creationId xmlns:a16="http://schemas.microsoft.com/office/drawing/2014/main" id="{63551ED7-8F5A-518B-2949-FDCBC5827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125"/>
            <a:ext cx="10254343" cy="892175"/>
          </a:xfrm>
        </p:spPr>
        <p:txBody>
          <a:bodyPr>
            <a:normAutofit/>
          </a:bodyPr>
          <a:lstStyle/>
          <a:p>
            <a:r>
              <a:rPr lang="en-US" sz="4400" dirty="0" err="1"/>
              <a:t>Pseudolabels</a:t>
            </a:r>
            <a:r>
              <a:rPr lang="en-US" sz="4400" dirty="0"/>
              <a:t>: </a:t>
            </a:r>
            <a:r>
              <a:rPr lang="ru-RU" sz="4400" dirty="0"/>
              <a:t>результат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C0401E1-ABC7-08DD-E81B-E33D82B36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933632"/>
              </p:ext>
            </p:extLst>
          </p:nvPr>
        </p:nvGraphicFramePr>
        <p:xfrm>
          <a:off x="691243" y="1393000"/>
          <a:ext cx="10248900" cy="4795335"/>
        </p:xfrm>
        <a:graphic>
          <a:graphicData uri="http://schemas.openxmlformats.org/drawingml/2006/table">
            <a:tbl>
              <a:tblPr firstRow="1" firstCol="1" lastRow="1" bandRow="1">
                <a:tableStyleId>{C083E6E3-FA7D-4D7B-A595-EF9225AFEA82}</a:tableStyleId>
              </a:tblPr>
              <a:tblGrid>
                <a:gridCol w="3604846">
                  <a:extLst>
                    <a:ext uri="{9D8B030D-6E8A-4147-A177-3AD203B41FA5}">
                      <a16:colId xmlns:a16="http://schemas.microsoft.com/office/drawing/2014/main" val="2098425683"/>
                    </a:ext>
                  </a:extLst>
                </a:gridCol>
                <a:gridCol w="1617785">
                  <a:extLst>
                    <a:ext uri="{9D8B030D-6E8A-4147-A177-3AD203B41FA5}">
                      <a16:colId xmlns:a16="http://schemas.microsoft.com/office/drawing/2014/main" val="3221848634"/>
                    </a:ext>
                  </a:extLst>
                </a:gridCol>
                <a:gridCol w="1631852">
                  <a:extLst>
                    <a:ext uri="{9D8B030D-6E8A-4147-A177-3AD203B41FA5}">
                      <a16:colId xmlns:a16="http://schemas.microsoft.com/office/drawing/2014/main" val="3815388669"/>
                    </a:ext>
                  </a:extLst>
                </a:gridCol>
                <a:gridCol w="1834803">
                  <a:extLst>
                    <a:ext uri="{9D8B030D-6E8A-4147-A177-3AD203B41FA5}">
                      <a16:colId xmlns:a16="http://schemas.microsoft.com/office/drawing/2014/main" val="4503738"/>
                    </a:ext>
                  </a:extLst>
                </a:gridCol>
                <a:gridCol w="1559614">
                  <a:extLst>
                    <a:ext uri="{9D8B030D-6E8A-4147-A177-3AD203B41FA5}">
                      <a16:colId xmlns:a16="http://schemas.microsoft.com/office/drawing/2014/main" val="845839589"/>
                    </a:ext>
                  </a:extLst>
                </a:gridCol>
              </a:tblGrid>
              <a:tr h="5201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common voice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tx1"/>
                          </a:solidFill>
                          <a:latin typeface="+mn-lt"/>
                        </a:rPr>
                        <a:t>fleurs</a:t>
                      </a:r>
                      <a:endParaRPr sz="200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общий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домен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(in house)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узкий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  <a:latin typeface="+mn-lt"/>
                        </a:rPr>
                        <a:t>домен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</a:rPr>
                        <a:t>(in house)</a:t>
                      </a:r>
                      <a:endParaRPr sz="2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082537660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baseline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41.2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32.5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71.8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86.3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602030651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baseline 2.0 </a:t>
                      </a:r>
                    </a:p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(transfer learning)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46.8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71.8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456562323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CTC-forced alignment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12.9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48.1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69.1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091725213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TTS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12.2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10.3</a:t>
                      </a:r>
                      <a:endParaRPr sz="20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42.1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68.8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760638318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In house mark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11.1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9.5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.6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20.3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480805522"/>
                  </a:ext>
                </a:extLst>
              </a:tr>
              <a:tr h="520167">
                <a:tc>
                  <a:txBody>
                    <a:bodyPr/>
                    <a:lstStyle/>
                    <a:p>
                      <a:pPr marL="0" lvl="0" indent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Pseudolabels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10.9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9.7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17.5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18.1</a:t>
                      </a:r>
                      <a:endParaRPr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182904844"/>
                  </a:ext>
                </a:extLst>
              </a:tr>
            </a:tbl>
          </a:graphicData>
        </a:graphic>
      </p:graphicFrame>
      <p:sp>
        <p:nvSpPr>
          <p:cNvPr id="8" name="Текст 5">
            <a:extLst>
              <a:ext uri="{FF2B5EF4-FFF2-40B4-BE49-F238E27FC236}">
                <a16:creationId xmlns:a16="http://schemas.microsoft.com/office/drawing/2014/main" id="{C55C3A0B-7344-B307-530E-1BBCA786D2A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742262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Спасибо </a:t>
            </a:r>
          </a:p>
          <a:p>
            <a:r>
              <a:rPr lang="ru-RU" dirty="0"/>
              <a:t>за внимание!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ru-RU" dirty="0"/>
              <a:t>Кузьменко Андрей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ML-engineer, SBER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E6053CC0-FC47-F606-A36E-D279AC95CA7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950801F-A784-8972-E755-0CE51820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531" y="3139859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73443B-B57A-C1E8-B3E8-C1CDFC552B39}"/>
              </a:ext>
            </a:extLst>
          </p:cNvPr>
          <p:cNvSpPr txBox="1"/>
          <p:nvPr/>
        </p:nvSpPr>
        <p:spPr>
          <a:xfrm>
            <a:off x="8343576" y="5029694"/>
            <a:ext cx="1489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rPr>
              <a:t>GigaDev</a:t>
            </a:r>
            <a:endParaRPr lang="ru-RU" sz="2400" b="1" dirty="0" err="1">
              <a:solidFill>
                <a:srgbClr val="EDECED"/>
              </a:solidFill>
              <a:latin typeface="Wix Madefor Display" panose="020B0503020203020203" pitchFamily="34" charset="-52"/>
              <a:cs typeface="Wix Madefor Display" panose="020B0503020203020203" pitchFamily="34" charset="-52"/>
            </a:endParaRP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E402C80E-8A0C-FF30-C67E-662B9DD59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10" y="3105925"/>
            <a:ext cx="1917289" cy="191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E7C02F-5F0D-E788-A2AF-0B0DFA82D0EF}"/>
              </a:ext>
            </a:extLst>
          </p:cNvPr>
          <p:cNvSpPr txBox="1"/>
          <p:nvPr/>
        </p:nvSpPr>
        <p:spPr>
          <a:xfrm>
            <a:off x="6096000" y="5029694"/>
            <a:ext cx="402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2400" b="1" dirty="0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rPr>
              <a:t>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75E7E1-E34D-426A-33B6-6E6043C9C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7" y="2365204"/>
            <a:ext cx="11375094" cy="1325563"/>
          </a:xfrm>
        </p:spPr>
        <p:txBody>
          <a:bodyPr/>
          <a:lstStyle/>
          <a:p>
            <a:pPr algn="ctr"/>
            <a:r>
              <a:rPr lang="en" dirty="0"/>
              <a:t>Transfer learning</a:t>
            </a:r>
            <a:endParaRPr lang="ru-RU" dirty="0"/>
          </a:p>
        </p:txBody>
      </p:sp>
      <p:sp>
        <p:nvSpPr>
          <p:cNvPr id="10" name="Текст 5">
            <a:extLst>
              <a:ext uri="{FF2B5EF4-FFF2-40B4-BE49-F238E27FC236}">
                <a16:creationId xmlns:a16="http://schemas.microsoft.com/office/drawing/2014/main" id="{09A5E3FD-8C2A-1613-877C-D2FEAEAF4FEC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53585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A6E8A-ED69-4595-4D7A-4A1DD5B5E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29275-4B3B-8769-CFD7-58A47AB3E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707" y="2365204"/>
            <a:ext cx="11375094" cy="1325563"/>
          </a:xfrm>
        </p:spPr>
        <p:txBody>
          <a:bodyPr/>
          <a:lstStyle/>
          <a:p>
            <a:r>
              <a:rPr lang="en-US" dirty="0"/>
              <a:t>Attention</a:t>
            </a:r>
            <a:r>
              <a:rPr lang="ru-RU" dirty="0"/>
              <a:t>-</a:t>
            </a:r>
            <a:r>
              <a:rPr lang="en-US" dirty="0"/>
              <a:t>based Encoder Decoder (AED)</a:t>
            </a:r>
            <a:endParaRPr lang="ru-RU" dirty="0"/>
          </a:p>
        </p:txBody>
      </p:sp>
      <p:sp>
        <p:nvSpPr>
          <p:cNvPr id="8" name="Текст 5">
            <a:extLst>
              <a:ext uri="{FF2B5EF4-FFF2-40B4-BE49-F238E27FC236}">
                <a16:creationId xmlns:a16="http://schemas.microsoft.com/office/drawing/2014/main" id="{47D64F72-50C0-4AB6-DBDD-CEDE5756347A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2025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990118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Transfer learning (TL): AED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3F9513-8E3C-0636-EA62-8EFFC458F50C}"/>
              </a:ext>
            </a:extLst>
          </p:cNvPr>
          <p:cNvPicPr>
            <a:picLocks noGrp="1" noChangeAspect="1" noChangeArrowheads="1"/>
          </p:cNvPicPr>
          <p:nvPr>
            <p:ph sz="half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7" y="1449943"/>
            <a:ext cx="9006909" cy="395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Текст 5">
            <a:extLst>
              <a:ext uri="{FF2B5EF4-FFF2-40B4-BE49-F238E27FC236}">
                <a16:creationId xmlns:a16="http://schemas.microsoft.com/office/drawing/2014/main" id="{BBC02578-2E5B-F477-578B-16F47169AD9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0639741" y="6230538"/>
            <a:ext cx="1294637" cy="345875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en-US" sz="1800" dirty="0">
                <a:latin typeface="Wix Madefor Display SemiBold" panose="020B0503020203020203" pitchFamily="34" charset="-52"/>
                <a:cs typeface="Wix Madefor Display SemiBold" panose="020B0503020203020203" pitchFamily="34" charset="-52"/>
              </a:rPr>
              <a:t>2025</a:t>
            </a:r>
            <a:endParaRPr lang="ru-RU" sz="1800" dirty="0">
              <a:latin typeface="Wix Madefor Display SemiBold" panose="020B0503020203020203" pitchFamily="34" charset="-52"/>
              <a:cs typeface="Wix Madefor Display SemiBold" panose="020B0503020203020203" pitchFamily="34" charset="-5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LS_01">
      <a:majorFont>
        <a:latin typeface="Wix Madefor Display"/>
        <a:ea typeface=""/>
        <a:cs typeface=""/>
      </a:majorFont>
      <a:minorFont>
        <a:latin typeface="JetBrains Mon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6093</TotalTime>
  <Words>1791</Words>
  <Application>Microsoft Macintosh PowerPoint</Application>
  <PresentationFormat>Широкоэкранный</PresentationFormat>
  <Paragraphs>780</Paragraphs>
  <Slides>66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3" baseType="lpstr">
      <vt:lpstr>Wix Madefor Display SemiBold</vt:lpstr>
      <vt:lpstr>Arial</vt:lpstr>
      <vt:lpstr>SB Sans Text</vt:lpstr>
      <vt:lpstr>Calibri</vt:lpstr>
      <vt:lpstr>JetBrains Mono</vt:lpstr>
      <vt:lpstr>Wix Madefor Display</vt:lpstr>
      <vt:lpstr>Office Theme</vt:lpstr>
      <vt:lpstr>Презентация PowerPoint</vt:lpstr>
      <vt:lpstr>Почему low-resource ASR сложная задача?</vt:lpstr>
      <vt:lpstr>Модели и обучение</vt:lpstr>
      <vt:lpstr>Подходы обучения для low-resource</vt:lpstr>
      <vt:lpstr>Подходы обучения для low-resource</vt:lpstr>
      <vt:lpstr>Подходы обучения для low-resource</vt:lpstr>
      <vt:lpstr>Transfer learning</vt:lpstr>
      <vt:lpstr>Attention-based Encoder Decoder (AED)</vt:lpstr>
      <vt:lpstr>Transfer learning (TL): AED</vt:lpstr>
      <vt:lpstr>AED: finetune, преимущества и недостатки</vt:lpstr>
      <vt:lpstr>AED: PEFT </vt:lpstr>
      <vt:lpstr>AED: PEFT</vt:lpstr>
      <vt:lpstr>AED (whisper): Словарь</vt:lpstr>
      <vt:lpstr>AED (whisper): Словарь</vt:lpstr>
      <vt:lpstr>AED (whisper): Словарь</vt:lpstr>
      <vt:lpstr>AED (whisper): Словарь</vt:lpstr>
      <vt:lpstr>Connectionist Temporal Classification (CTC)</vt:lpstr>
      <vt:lpstr>CTC Conformer: Архитектура</vt:lpstr>
      <vt:lpstr>CTC conformer: перенос знаний на новый язык (кириллица-&gt;латиница)</vt:lpstr>
      <vt:lpstr>CTC conformer : перенос знаний на родственный язык</vt:lpstr>
      <vt:lpstr>Self-Supervised Learning</vt:lpstr>
      <vt:lpstr>SSL vs TL</vt:lpstr>
      <vt:lpstr>Self-supervised learning for Speech</vt:lpstr>
      <vt:lpstr>Данные</vt:lpstr>
      <vt:lpstr>Базовый принцип</vt:lpstr>
      <vt:lpstr>Презентация PowerPoint</vt:lpstr>
      <vt:lpstr>Презентация PowerPoint</vt:lpstr>
      <vt:lpstr>Презентация PowerPoint</vt:lpstr>
      <vt:lpstr>CTC-Forced alignment: алгоритм </vt:lpstr>
      <vt:lpstr>CTC-Forced alignment</vt:lpstr>
      <vt:lpstr>Выводы, предположения</vt:lpstr>
      <vt:lpstr>Синтетика</vt:lpstr>
      <vt:lpstr>Псевдодоменная синтетика</vt:lpstr>
      <vt:lpstr>Данные: синтетика</vt:lpstr>
      <vt:lpstr>Выводы, предположения 2</vt:lpstr>
      <vt:lpstr>Данные</vt:lpstr>
      <vt:lpstr>Выводы, предположения 3</vt:lpstr>
      <vt:lpstr>Pseudolabels: Pipeline</vt:lpstr>
      <vt:lpstr>Pseudolabels</vt:lpstr>
      <vt:lpstr>Согласованность</vt:lpstr>
      <vt:lpstr>Pseudolabels: Согласованность</vt:lpstr>
      <vt:lpstr>Pseudolabels: оценка объема подвыборки</vt:lpstr>
      <vt:lpstr>Pseudolabels: оценка объема подвыборки</vt:lpstr>
      <vt:lpstr>ROVER</vt:lpstr>
      <vt:lpstr>Pseudolabels:  ROVER</vt:lpstr>
      <vt:lpstr>Pseudolabels:  ROVER</vt:lpstr>
      <vt:lpstr>Pseudolabels:  ROVER</vt:lpstr>
      <vt:lpstr>Pseudolabels:  ROVER</vt:lpstr>
      <vt:lpstr>Pseudolabels:  ROVER</vt:lpstr>
      <vt:lpstr>ROVER: Voting</vt:lpstr>
      <vt:lpstr>Презентация PowerPoint</vt:lpstr>
      <vt:lpstr>Rescoring</vt:lpstr>
      <vt:lpstr>Rescoring</vt:lpstr>
      <vt:lpstr>Rescoring</vt:lpstr>
      <vt:lpstr>Rescoring</vt:lpstr>
      <vt:lpstr>MBR: System Combination</vt:lpstr>
      <vt:lpstr>MBR: Minimum Bayes’ Risk</vt:lpstr>
      <vt:lpstr>MBR: Minimum Bayes’ Risk</vt:lpstr>
      <vt:lpstr>MBR: System Combination</vt:lpstr>
      <vt:lpstr>MBR: System Combination</vt:lpstr>
      <vt:lpstr>MBR: System Combination</vt:lpstr>
      <vt:lpstr>MBR: System Combination</vt:lpstr>
      <vt:lpstr>MBR: System Combination</vt:lpstr>
      <vt:lpstr>Данные</vt:lpstr>
      <vt:lpstr>Pseudolabels: результат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desig</dc:creator>
  <cp:lastModifiedBy>Кузьменко Андрей Владимирович</cp:lastModifiedBy>
  <cp:revision>27</cp:revision>
  <dcterms:created xsi:type="dcterms:W3CDTF">2024-02-22T08:21:00Z</dcterms:created>
  <dcterms:modified xsi:type="dcterms:W3CDTF">2025-12-03T07:41:32Z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A2E20BF71BF641F18DA6D45ED09C98AA_13</vt:lpwstr>
  </property>
  <property fmtid="{D5CDD505-2E9C-101B-9397-08002B2CF9AE}" pid="3" name="KSOProductBuildVer">
    <vt:lpwstr>1049-12.2.0.21931</vt:lpwstr>
  </property>
</Properties>
</file>